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3.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slideLayouts/slideLayout4.xml" ContentType="application/vnd.openxmlformats-officedocument.presentationml.slideLayout+xml"/>
  <Override PartName="/ppt/theme/theme4.xml" ContentType="application/vnd.openxmlformats-officedocument.theme+xml"/>
  <Override PartName="/ppt/tags/tag6.xml" ContentType="application/vnd.openxmlformats-officedocument.presentationml.tags+xml"/>
  <Override PartName="/ppt/slideLayouts/slideLayout5.xml" ContentType="application/vnd.openxmlformats-officedocument.presentationml.slideLayout+xml"/>
  <Override PartName="/ppt/theme/theme5.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slideLayouts/slideLayout6.xml" ContentType="application/vnd.openxmlformats-officedocument.presentationml.slideLayout+xml"/>
  <Override PartName="/ppt/theme/theme6.xml" ContentType="application/vnd.openxmlformats-officedocument.theme+xml"/>
  <Override PartName="/ppt/tags/tag9.xml" ContentType="application/vnd.openxmlformats-officedocument.presentationml.tags+xml"/>
  <Override PartName="/ppt/slideLayouts/slideLayout7.xml" ContentType="application/vnd.openxmlformats-officedocument.presentationml.slideLayout+xml"/>
  <Override PartName="/ppt/theme/theme7.xml" ContentType="application/vnd.openxmlformats-officedocument.theme+xml"/>
  <Override PartName="/ppt/tags/tag10.xml" ContentType="application/vnd.openxmlformats-officedocument.presentationml.tags+xml"/>
  <Override PartName="/ppt/slideLayouts/slideLayout8.xml" ContentType="application/vnd.openxmlformats-officedocument.presentationml.slideLayout+xml"/>
  <Override PartName="/ppt/theme/theme8.xml" ContentType="application/vnd.openxmlformats-officedocument.theme+xml"/>
  <Override PartName="/ppt/tags/tag11.xml" ContentType="application/vnd.openxmlformats-officedocument.presentationml.tags+xml"/>
  <Override PartName="/ppt/slideLayouts/slideLayout9.xml" ContentType="application/vnd.openxmlformats-officedocument.presentationml.slideLayout+xml"/>
  <Override PartName="/ppt/theme/theme9.xml" ContentType="application/vnd.openxmlformats-officedocument.theme+xml"/>
  <Override PartName="/ppt/tags/tag12.xml" ContentType="application/vnd.openxmlformats-officedocument.presentationml.tags+xml"/>
  <Override PartName="/ppt/theme/theme10.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notesSlides/notesSlide18.xml" ContentType="application/vnd.openxmlformats-officedocument.presentationml.notesSlide+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1"/>
    <p:sldMasterId id="2147483696" r:id="rId2"/>
    <p:sldMasterId id="2147483708" r:id="rId3"/>
    <p:sldMasterId id="2147483711" r:id="rId4"/>
    <p:sldMasterId id="2147483713" r:id="rId5"/>
    <p:sldMasterId id="2147483715" r:id="rId6"/>
    <p:sldMasterId id="2147483717" r:id="rId7"/>
    <p:sldMasterId id="2147483719" r:id="rId8"/>
    <p:sldMasterId id="2147483722" r:id="rId9"/>
  </p:sldMasterIdLst>
  <p:notesMasterIdLst>
    <p:notesMasterId r:id="rId31"/>
  </p:notesMasterIdLst>
  <p:sldIdLst>
    <p:sldId id="256" r:id="rId10"/>
    <p:sldId id="283" r:id="rId11"/>
    <p:sldId id="264" r:id="rId12"/>
    <p:sldId id="278" r:id="rId13"/>
    <p:sldId id="263" r:id="rId14"/>
    <p:sldId id="282" r:id="rId15"/>
    <p:sldId id="269" r:id="rId16"/>
    <p:sldId id="293" r:id="rId17"/>
    <p:sldId id="261" r:id="rId18"/>
    <p:sldId id="284" r:id="rId19"/>
    <p:sldId id="307" r:id="rId20"/>
    <p:sldId id="285" r:id="rId21"/>
    <p:sldId id="308" r:id="rId22"/>
    <p:sldId id="305" r:id="rId23"/>
    <p:sldId id="292" r:id="rId24"/>
    <p:sldId id="300" r:id="rId25"/>
    <p:sldId id="302" r:id="rId26"/>
    <p:sldId id="306" r:id="rId27"/>
    <p:sldId id="299" r:id="rId28"/>
    <p:sldId id="266" r:id="rId29"/>
    <p:sldId id="265" r:id="rId30"/>
  </p:sldIdLst>
  <p:sldSz cx="9144000" cy="6858000" type="screen4x3"/>
  <p:notesSz cx="7010400" cy="92964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rie Nunes" initials="CN" lastIdx="3" clrIdx="0"/>
  <p:cmAuthor id="7" name="Sarah Remijan" initials="SR" lastIdx="15" clrIdx="7">
    <p:extLst/>
  </p:cmAuthor>
  <p:cmAuthor id="1" name="Mary Clark" initials="MC" lastIdx="3" clrIdx="1"/>
  <p:cmAuthor id="8" name="Alan Marumoto" initials="AM" lastIdx="13" clrIdx="8"/>
  <p:cmAuthor id="2" name="Brian King" initials="BK" lastIdx="4" clrIdx="2"/>
  <p:cmAuthor id="9" name="Steve Lyons" initials="SL" lastIdx="2" clrIdx="9">
    <p:extLst>
      <p:ext uri="{19B8F6BF-5375-455C-9EA6-DF929625EA0E}">
        <p15:presenceInfo xmlns:p15="http://schemas.microsoft.com/office/powerpoint/2012/main" userId="S-1-5-21-2052111302-1645522239-682003330-7239" providerId="AD"/>
      </p:ext>
    </p:extLst>
  </p:cmAuthor>
  <p:cmAuthor id="3" name="Elizabeth Lapp" initials="EL" lastIdx="3" clrIdx="3"/>
  <p:cmAuthor id="4" name="Heather Antti" initials="HJA" lastIdx="5" clrIdx="4"/>
  <p:cmAuthor id="5" name="Kimberly Kouame" initials="KK" lastIdx="2" clrIdx="5">
    <p:extLst/>
  </p:cmAuthor>
  <p:cmAuthor id="6" name="Christine Grodecki" initials="CG" lastIdx="1" clrIdx="6">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87D90"/>
    <a:srgbClr val="01B4E7"/>
    <a:srgbClr val="005DAA"/>
    <a:srgbClr val="F7A81B"/>
    <a:srgbClr val="FF7650"/>
    <a:srgbClr val="009999"/>
    <a:srgbClr val="D91B5C"/>
    <a:srgbClr val="3F80CD"/>
    <a:srgbClr val="87357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62" autoAdjust="0"/>
    <p:restoredTop sz="48893" autoAdjust="0"/>
  </p:normalViewPr>
  <p:slideViewPr>
    <p:cSldViewPr snapToGrid="0" snapToObjects="1">
      <p:cViewPr varScale="1">
        <p:scale>
          <a:sx n="31" d="100"/>
          <a:sy n="31" d="100"/>
        </p:scale>
        <p:origin x="1992" y="60"/>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150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B1CACCD-D51F-44E0-87C8-007B0690864E}" type="datetimeFigureOut">
              <a:rPr lang="en-US" smtClean="0"/>
              <a:t>2/24/2019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BAB0936-A299-40F2-A345-9E79BAA43F3C}" type="slidenum">
              <a:rPr lang="en-US" smtClean="0"/>
              <a:t>‹#›</a:t>
            </a:fld>
            <a:endParaRPr lang="en-US" dirty="0"/>
          </a:p>
        </p:txBody>
      </p:sp>
    </p:spTree>
    <p:extLst>
      <p:ext uri="{BB962C8B-B14F-4D97-AF65-F5344CB8AC3E}">
        <p14:creationId xmlns:p14="http://schemas.microsoft.com/office/powerpoint/2010/main" val="1121762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r>
              <a:rPr lang="en-US" baseline="0" dirty="0"/>
              <a:t> message</a:t>
            </a:r>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1</a:t>
            </a:fld>
            <a:endParaRPr lang="en-US" dirty="0"/>
          </a:p>
        </p:txBody>
      </p:sp>
    </p:spTree>
    <p:extLst>
      <p:ext uri="{BB962C8B-B14F-4D97-AF65-F5344CB8AC3E}">
        <p14:creationId xmlns:p14="http://schemas.microsoft.com/office/powerpoint/2010/main" val="3291487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4739" indent="-474739">
              <a:lnSpc>
                <a:spcPts val="1350"/>
              </a:lnSpc>
              <a:spcBef>
                <a:spcPts val="623"/>
              </a:spcBef>
            </a:pPr>
            <a:r>
              <a:rPr lang="en-US" dirty="0">
                <a:solidFill>
                  <a:srgbClr val="505050"/>
                </a:solidFill>
                <a:latin typeface="Georgia"/>
                <a:ea typeface="Times New Roman"/>
                <a:cs typeface="Times New Roman"/>
              </a:rPr>
              <a:t>What is the SHARE system? </a:t>
            </a:r>
          </a:p>
          <a:p>
            <a:pPr marL="474739" indent="-474739">
              <a:lnSpc>
                <a:spcPts val="1350"/>
              </a:lnSpc>
              <a:spcBef>
                <a:spcPts val="623"/>
              </a:spcBef>
            </a:pPr>
            <a:endParaRPr lang="en-US"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dirty="0">
                <a:solidFill>
                  <a:srgbClr val="505050"/>
                </a:solidFill>
                <a:latin typeface="Georgia"/>
                <a:ea typeface="Times New Roman"/>
                <a:cs typeface="Times New Roman"/>
              </a:rPr>
              <a:t>Contributions from Rotarians and friends of Rotary fund Rotary Foundation grants and programs. </a:t>
            </a:r>
          </a:p>
          <a:p>
            <a:pPr>
              <a:lnSpc>
                <a:spcPts val="1350"/>
              </a:lnSpc>
              <a:spcBef>
                <a:spcPts val="623"/>
              </a:spcBef>
            </a:pPr>
            <a:endParaRPr lang="en-US"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dirty="0">
                <a:solidFill>
                  <a:srgbClr val="505050"/>
                </a:solidFill>
                <a:latin typeface="Georgia"/>
                <a:ea typeface="Times New Roman"/>
                <a:cs typeface="Times New Roman"/>
              </a:rPr>
              <a:t>Only when donors</a:t>
            </a:r>
            <a:r>
              <a:rPr lang="en-US" baseline="0" dirty="0">
                <a:solidFill>
                  <a:srgbClr val="505050"/>
                </a:solidFill>
                <a:latin typeface="Georgia"/>
                <a:ea typeface="Times New Roman"/>
                <a:cs typeface="Times New Roman"/>
              </a:rPr>
              <a:t> designate Annual Fund-SHARE for their gifts do they enter the SHARE system.</a:t>
            </a:r>
          </a:p>
          <a:p>
            <a:pPr>
              <a:lnSpc>
                <a:spcPts val="1350"/>
              </a:lnSpc>
              <a:spcBef>
                <a:spcPts val="623"/>
              </a:spcBef>
            </a:pPr>
            <a:endParaRPr lang="en-US" baseline="0"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baseline="0" dirty="0">
                <a:solidFill>
                  <a:srgbClr val="505050"/>
                </a:solidFill>
                <a:latin typeface="Georgia"/>
                <a:ea typeface="Times New Roman"/>
                <a:cs typeface="Times New Roman"/>
              </a:rPr>
              <a:t>Donors designating their gifts for Endowment Fund-SHARE have their spendable earnings enter the SHARE system.</a:t>
            </a:r>
          </a:p>
          <a:p>
            <a:pPr>
              <a:lnSpc>
                <a:spcPts val="1350"/>
              </a:lnSpc>
              <a:spcBef>
                <a:spcPts val="623"/>
              </a:spcBef>
            </a:pPr>
            <a:endParaRPr lang="en-US" baseline="0"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baseline="0" dirty="0">
                <a:solidFill>
                  <a:srgbClr val="505050"/>
                </a:solidFill>
                <a:latin typeface="Georgia"/>
                <a:ea typeface="Times New Roman"/>
                <a:cs typeface="Times New Roman"/>
              </a:rPr>
              <a:t>Gifts to the PolioPlus Fund do not enter the SHARE system.</a:t>
            </a:r>
          </a:p>
          <a:p>
            <a:pPr>
              <a:lnSpc>
                <a:spcPts val="1350"/>
              </a:lnSpc>
              <a:spcBef>
                <a:spcPts val="623"/>
              </a:spcBef>
            </a:pPr>
            <a:endParaRPr lang="en-US" baseline="0" dirty="0">
              <a:solidFill>
                <a:srgbClr val="505050"/>
              </a:solidFill>
              <a:latin typeface="Georgia"/>
              <a:ea typeface="Times New Roman"/>
              <a:cs typeface="Times New Roman"/>
            </a:endParaRPr>
          </a:p>
        </p:txBody>
      </p:sp>
      <p:sp>
        <p:nvSpPr>
          <p:cNvPr id="4" name="Slide Number Placeholder 3"/>
          <p:cNvSpPr>
            <a:spLocks noGrp="1"/>
          </p:cNvSpPr>
          <p:nvPr>
            <p:ph type="sldNum" sz="quarter" idx="10"/>
          </p:nvPr>
        </p:nvSpPr>
        <p:spPr/>
        <p:txBody>
          <a:bodyPr/>
          <a:lstStyle/>
          <a:p>
            <a:fld id="{8BAB0936-A299-40F2-A345-9E79BAA43F3C}" type="slidenum">
              <a:rPr lang="en-US" smtClean="0"/>
              <a:t>10</a:t>
            </a:fld>
            <a:endParaRPr lang="en-US" dirty="0"/>
          </a:p>
        </p:txBody>
      </p:sp>
    </p:spTree>
    <p:extLst>
      <p:ext uri="{BB962C8B-B14F-4D97-AF65-F5344CB8AC3E}">
        <p14:creationId xmlns:p14="http://schemas.microsoft.com/office/powerpoint/2010/main" val="1132877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350"/>
              </a:lnSpc>
              <a:spcBef>
                <a:spcPts val="623"/>
              </a:spcBef>
            </a:pPr>
            <a:endParaRPr lang="en-US" baseline="0"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baseline="0" dirty="0">
                <a:solidFill>
                  <a:srgbClr val="505050"/>
                </a:solidFill>
                <a:latin typeface="Georgia"/>
                <a:ea typeface="Times New Roman"/>
                <a:cs typeface="Times New Roman"/>
              </a:rPr>
              <a:t>The SHARE system divides the funds between the World Fund and District Designated Fund (DDF). </a:t>
            </a:r>
          </a:p>
          <a:p>
            <a:pPr marL="0" indent="0">
              <a:lnSpc>
                <a:spcPts val="1350"/>
              </a:lnSpc>
              <a:spcBef>
                <a:spcPts val="623"/>
              </a:spcBef>
              <a:buFont typeface="Arial" panose="020B0604020202020204" pitchFamily="34" charset="0"/>
              <a:buNone/>
            </a:pPr>
            <a:endParaRPr lang="en-US" baseline="0"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baseline="0" dirty="0">
                <a:solidFill>
                  <a:srgbClr val="505050"/>
                </a:solidFill>
                <a:latin typeface="Georgia"/>
                <a:ea typeface="Times New Roman"/>
                <a:cs typeface="Times New Roman"/>
              </a:rPr>
              <a:t>District Designated Funds are used for Rotary grants and activities that do good in the world. The Trustees decide how the World Fund is </a:t>
            </a:r>
            <a:r>
              <a:rPr lang="en-US" u="none" baseline="0" dirty="0">
                <a:solidFill>
                  <a:srgbClr val="505050"/>
                </a:solidFill>
                <a:latin typeface="Georgia"/>
                <a:ea typeface="Times New Roman"/>
                <a:cs typeface="Times New Roman"/>
              </a:rPr>
              <a:t>spent</a:t>
            </a:r>
            <a:r>
              <a:rPr lang="en-US" baseline="0" dirty="0">
                <a:solidFill>
                  <a:srgbClr val="505050"/>
                </a:solidFill>
                <a:latin typeface="Georgia"/>
                <a:ea typeface="Times New Roman"/>
                <a:cs typeface="Times New Roman"/>
              </a:rPr>
              <a:t>. </a:t>
            </a:r>
          </a:p>
          <a:p>
            <a:pPr marL="0" indent="0">
              <a:lnSpc>
                <a:spcPts val="1350"/>
              </a:lnSpc>
              <a:spcBef>
                <a:spcPts val="623"/>
              </a:spcBef>
              <a:buFont typeface="Arial" panose="020B0604020202020204" pitchFamily="34" charset="0"/>
              <a:buNone/>
            </a:pPr>
            <a:endParaRPr lang="en-US" baseline="0" dirty="0">
              <a:solidFill>
                <a:srgbClr val="505050"/>
              </a:solidFill>
              <a:latin typeface="Georgia"/>
              <a:ea typeface="Times New Roman"/>
              <a:cs typeface="Times New Roman"/>
            </a:endParaRPr>
          </a:p>
          <a:p>
            <a:pPr marL="174708" indent="-174708">
              <a:lnSpc>
                <a:spcPts val="1350"/>
              </a:lnSpc>
              <a:spcBef>
                <a:spcPts val="623"/>
              </a:spcBef>
              <a:buFont typeface="Arial" panose="020B0604020202020204" pitchFamily="34" charset="0"/>
              <a:buChar char="•"/>
            </a:pPr>
            <a:r>
              <a:rPr lang="en-US" baseline="0" dirty="0">
                <a:solidFill>
                  <a:srgbClr val="505050"/>
                </a:solidFill>
                <a:latin typeface="Georgia"/>
                <a:ea typeface="Times New Roman"/>
                <a:cs typeface="Times New Roman"/>
              </a:rPr>
              <a:t>Each district’s Rotary Foundation committee decides how its DDF is </a:t>
            </a:r>
            <a:r>
              <a:rPr lang="en-US" u="none" baseline="0" dirty="0">
                <a:solidFill>
                  <a:srgbClr val="505050"/>
                </a:solidFill>
                <a:latin typeface="Georgia"/>
                <a:ea typeface="Times New Roman"/>
                <a:cs typeface="Times New Roman"/>
              </a:rPr>
              <a:t>spent</a:t>
            </a:r>
            <a:r>
              <a:rPr lang="en-US" baseline="0" dirty="0">
                <a:solidFill>
                  <a:srgbClr val="505050"/>
                </a:solidFill>
                <a:latin typeface="Georgia"/>
                <a:ea typeface="Times New Roman"/>
                <a:cs typeface="Times New Roman"/>
              </a:rPr>
              <a:t>.</a:t>
            </a:r>
          </a:p>
        </p:txBody>
      </p:sp>
      <p:sp>
        <p:nvSpPr>
          <p:cNvPr id="4" name="Slide Number Placeholder 3"/>
          <p:cNvSpPr>
            <a:spLocks noGrp="1"/>
          </p:cNvSpPr>
          <p:nvPr>
            <p:ph type="sldNum" sz="quarter" idx="10"/>
          </p:nvPr>
        </p:nvSpPr>
        <p:spPr/>
        <p:txBody>
          <a:bodyPr/>
          <a:lstStyle/>
          <a:p>
            <a:fld id="{8BAB0936-A299-40F2-A345-9E79BAA43F3C}" type="slidenum">
              <a:rPr lang="en-US" smtClean="0"/>
              <a:t>11</a:t>
            </a:fld>
            <a:endParaRPr lang="en-US" dirty="0"/>
          </a:p>
        </p:txBody>
      </p:sp>
    </p:spTree>
    <p:extLst>
      <p:ext uri="{BB962C8B-B14F-4D97-AF65-F5344CB8AC3E}">
        <p14:creationId xmlns:p14="http://schemas.microsoft.com/office/powerpoint/2010/main" val="1609265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The DDF</a:t>
            </a:r>
            <a:r>
              <a:rPr lang="en-US" baseline="0" dirty="0"/>
              <a:t> that a district has available is the result of gifts made by donors in that district three years prior. This three-year funding cycle allows the funds to be invested so the earnings can help pay for administrative and fund development costs. It also allows the district to plan how to allocate the DDF that will become available.</a:t>
            </a:r>
          </a:p>
          <a:p>
            <a:endParaRPr lang="en-US" baseline="0" dirty="0"/>
          </a:p>
          <a:p>
            <a:r>
              <a:rPr lang="en-US" baseline="0" dirty="0"/>
              <a:t>There are three options for spending DDF:</a:t>
            </a:r>
          </a:p>
          <a:p>
            <a:endParaRPr lang="en-US" baseline="0" dirty="0"/>
          </a:p>
          <a:p>
            <a:pPr marL="174708" indent="-174708">
              <a:buFont typeface="Arial" panose="020B0604020202020204" pitchFamily="34" charset="0"/>
              <a:buChar char="•"/>
            </a:pPr>
            <a:r>
              <a:rPr lang="en-US" baseline="0" dirty="0"/>
              <a:t>Global grants — DDF allocated to this type of grant is matched dollar for dollar by the World Fund.</a:t>
            </a:r>
          </a:p>
          <a:p>
            <a:endParaRPr lang="en-US" baseline="0" dirty="0"/>
          </a:p>
          <a:p>
            <a:pPr marL="174708" indent="-174708">
              <a:buFont typeface="Arial" panose="020B0604020202020204" pitchFamily="34" charset="0"/>
              <a:buChar char="•"/>
            </a:pPr>
            <a:r>
              <a:rPr lang="en-US" baseline="0" dirty="0"/>
              <a:t>District grants — DDF allocated to this type of grant is used as a block grant with a maximum award amount, which is calculated each year based on a percentage of the funds available that year.</a:t>
            </a:r>
          </a:p>
          <a:p>
            <a:endParaRPr lang="en-US" baseline="0" dirty="0"/>
          </a:p>
          <a:p>
            <a:pPr marL="174708" indent="-174708">
              <a:buFont typeface="Arial" panose="020B0604020202020204" pitchFamily="34" charset="0"/>
              <a:buChar char="•"/>
            </a:pPr>
            <a:r>
              <a:rPr lang="en-US" baseline="0" dirty="0"/>
              <a:t>Donations — DDF allocated for PolioPlus or the Rotary Peace Centers, for example, will be considered a donation.</a:t>
            </a:r>
          </a:p>
          <a:p>
            <a:endParaRPr lang="en-US" baseline="0" dirty="0"/>
          </a:p>
          <a:p>
            <a:pPr marL="174708" indent="-174708">
              <a:buFont typeface="Arial" panose="020B0604020202020204" pitchFamily="34" charset="0"/>
              <a:buChar char="•"/>
            </a:pPr>
            <a:r>
              <a:rPr lang="en-US" baseline="0" dirty="0"/>
              <a:t>If the district has a remaining balance of funds at the end of the Rotary year, the funds roll forward and add to the following year’s DDF balance.</a:t>
            </a:r>
          </a:p>
        </p:txBody>
      </p:sp>
      <p:sp>
        <p:nvSpPr>
          <p:cNvPr id="4" name="Slide Number Placeholder 3"/>
          <p:cNvSpPr>
            <a:spLocks noGrp="1"/>
          </p:cNvSpPr>
          <p:nvPr>
            <p:ph type="sldNum" sz="quarter" idx="10"/>
          </p:nvPr>
        </p:nvSpPr>
        <p:spPr/>
        <p:txBody>
          <a:bodyPr/>
          <a:lstStyle/>
          <a:p>
            <a:fld id="{8BAB0936-A299-40F2-A345-9E79BAA43F3C}" type="slidenum">
              <a:rPr lang="en-US" smtClean="0"/>
              <a:t>12</a:t>
            </a:fld>
            <a:endParaRPr lang="en-US" dirty="0"/>
          </a:p>
        </p:txBody>
      </p:sp>
    </p:spTree>
    <p:extLst>
      <p:ext uri="{BB962C8B-B14F-4D97-AF65-F5344CB8AC3E}">
        <p14:creationId xmlns:p14="http://schemas.microsoft.com/office/powerpoint/2010/main" val="3560745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0" fontAlgn="base" hangingPunct="0">
              <a:lnSpc>
                <a:spcPct val="150000"/>
              </a:lnSpc>
              <a:spcBef>
                <a:spcPct val="0"/>
              </a:spcBef>
              <a:spcAft>
                <a:spcPct val="0"/>
              </a:spcAft>
              <a:defRPr/>
            </a:pPr>
            <a:r>
              <a:rPr lang="en-US" dirty="0">
                <a:solidFill>
                  <a:srgbClr val="000000"/>
                </a:solidFill>
                <a:latin typeface="Arial" pitchFamily="34" charset="0"/>
                <a:ea typeface="ヒラギノ角ゴ Pro W3" pitchFamily="-107" charset="-128"/>
                <a:cs typeface="Arial" pitchFamily="34" charset="0"/>
              </a:rPr>
              <a:t>SHARE</a:t>
            </a:r>
            <a:r>
              <a:rPr lang="en-US" baseline="0" dirty="0">
                <a:solidFill>
                  <a:srgbClr val="000000"/>
                </a:solidFill>
                <a:latin typeface="Arial" pitchFamily="34" charset="0"/>
                <a:ea typeface="ヒラギノ角ゴ Pro W3" pitchFamily="-107" charset="-128"/>
                <a:cs typeface="Arial" pitchFamily="34" charset="0"/>
              </a:rPr>
              <a:t> CONTRIBUTION DETAIL REPORT</a:t>
            </a: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p>
          <a:p>
            <a:pPr defTabSz="931774" eaLnBrk="0" fontAlgn="base" hangingPunct="0">
              <a:lnSpc>
                <a:spcPct val="150000"/>
              </a:lnSpc>
              <a:spcBef>
                <a:spcPct val="0"/>
              </a:spcBef>
              <a:spcAft>
                <a:spcPct val="0"/>
              </a:spcAft>
              <a:defRPr/>
            </a:pPr>
            <a:r>
              <a:rPr lang="en-US" dirty="0"/>
              <a:t>Club officers,</a:t>
            </a:r>
            <a:r>
              <a:rPr lang="en-US" baseline="0" dirty="0"/>
              <a:t> such as the club Foundation chair, </a:t>
            </a:r>
            <a:r>
              <a:rPr lang="en-US" dirty="0"/>
              <a:t>have access online via My Rotary to the SHARE Contribution Detail Report.</a:t>
            </a:r>
            <a:r>
              <a:rPr lang="en-US" baseline="0" dirty="0"/>
              <a:t> This report shows each club’s Annual Fund-SHARE contributions and the DDF that will result in three years.</a:t>
            </a: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13</a:t>
            </a:fld>
            <a:endParaRPr lang="en-US" dirty="0"/>
          </a:p>
        </p:txBody>
      </p:sp>
    </p:spTree>
    <p:extLst>
      <p:ext uri="{BB962C8B-B14F-4D97-AF65-F5344CB8AC3E}">
        <p14:creationId xmlns:p14="http://schemas.microsoft.com/office/powerpoint/2010/main" val="2115543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0" fontAlgn="base" hangingPunct="0">
              <a:lnSpc>
                <a:spcPct val="150000"/>
              </a:lnSpc>
              <a:spcBef>
                <a:spcPct val="0"/>
              </a:spcBef>
              <a:spcAft>
                <a:spcPct val="0"/>
              </a:spcAft>
              <a:defRPr/>
            </a:pPr>
            <a:r>
              <a:rPr lang="en-US" dirty="0">
                <a:solidFill>
                  <a:srgbClr val="000000"/>
                </a:solidFill>
                <a:latin typeface="Arial" pitchFamily="34" charset="0"/>
                <a:ea typeface="ヒラギノ角ゴ Pro W3" pitchFamily="-107" charset="-128"/>
                <a:cs typeface="Arial" pitchFamily="34" charset="0"/>
              </a:rPr>
              <a:t>The Rotary Foundation’s impact depends on you.  </a:t>
            </a: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dirty="0">
                <a:solidFill>
                  <a:srgbClr val="000000"/>
                </a:solidFill>
                <a:latin typeface="Arial" pitchFamily="34" charset="0"/>
                <a:ea typeface="ヒラギノ角ゴ Pro W3" pitchFamily="-107" charset="-128"/>
                <a:cs typeface="Arial" pitchFamily="34" charset="0"/>
              </a:rPr>
              <a:t>Your support of Annual Fund-SHARE translates into Rotary grants organized by your club. </a:t>
            </a:r>
            <a:endParaRPr lang="en-US" strike="sngStrike"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altLang="en-US" baseline="0" dirty="0">
                <a:latin typeface="Arial" pitchFamily="34" charset="0"/>
                <a:ea typeface="ヒラギノ角ゴ Pro W3" pitchFamily="-84" charset="-128"/>
              </a:rPr>
              <a:t>A healthy, strong Annual Fund allows Rotarians around the world to keep doing good through local and international projects. That’s why it’s advisable for clubs to maintain consistent support of the Annual Fund. </a:t>
            </a: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dirty="0">
                <a:solidFill>
                  <a:srgbClr val="000000"/>
                </a:solidFill>
                <a:latin typeface="Arial" pitchFamily="34" charset="0"/>
                <a:ea typeface="ヒラギノ角ゴ Pro W3" pitchFamily="-107" charset="-128"/>
                <a:cs typeface="Arial" pitchFamily="34" charset="0"/>
              </a:rPr>
              <a:t>Giving to the Annual Fund is also the way that many donors first support Rotary. Donors who give to the Annual Fund are your core donor base. Be sure to thank them for their support and keep them informed of your club’s Foundation activities.</a:t>
            </a: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dirty="0">
                <a:solidFill>
                  <a:srgbClr val="000000"/>
                </a:solidFill>
                <a:latin typeface="Arial" pitchFamily="34" charset="0"/>
                <a:ea typeface="ヒラギノ角ゴ Pro W3" pitchFamily="-107" charset="-128"/>
                <a:cs typeface="Arial" pitchFamily="34" charset="0"/>
              </a:rPr>
              <a:t>Donors who consistently give to the Annual Fund can work toward becoming a Paul Harris Fellow, Rotary’s best-known recognition, or join the Paul Harris Society.</a:t>
            </a: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b="1"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b="1" dirty="0">
                <a:solidFill>
                  <a:srgbClr val="000000"/>
                </a:solidFill>
                <a:latin typeface="Arial" pitchFamily="34" charset="0"/>
                <a:ea typeface="ヒラギノ角ゴ Pro W3" pitchFamily="-107" charset="-128"/>
                <a:cs typeface="Arial" pitchFamily="34" charset="0"/>
              </a:rPr>
              <a:t>ASK: What is the giving pattern among </a:t>
            </a:r>
            <a:r>
              <a:rPr lang="en-US" b="1" dirty="0">
                <a:solidFill>
                  <a:srgbClr val="FF0000"/>
                </a:solidFill>
                <a:latin typeface="Arial" pitchFamily="34" charset="0"/>
                <a:ea typeface="ヒラギノ角ゴ Pro W3" pitchFamily="-107" charset="-128"/>
                <a:cs typeface="Arial" pitchFamily="34" charset="0"/>
              </a:rPr>
              <a:t>your</a:t>
            </a:r>
            <a:r>
              <a:rPr lang="en-US" b="1" baseline="0" dirty="0">
                <a:solidFill>
                  <a:srgbClr val="FF0000"/>
                </a:solidFill>
                <a:latin typeface="Arial" pitchFamily="34" charset="0"/>
                <a:ea typeface="ヒラギノ角ゴ Pro W3" pitchFamily="-107" charset="-128"/>
                <a:cs typeface="Arial" pitchFamily="34" charset="0"/>
              </a:rPr>
              <a:t> </a:t>
            </a:r>
            <a:r>
              <a:rPr lang="en-US" b="1" dirty="0">
                <a:solidFill>
                  <a:srgbClr val="000000"/>
                </a:solidFill>
                <a:latin typeface="Arial" pitchFamily="34" charset="0"/>
                <a:ea typeface="ヒラギノ角ゴ Pro W3" pitchFamily="-107" charset="-128"/>
                <a:cs typeface="Arial" pitchFamily="34" charset="0"/>
              </a:rPr>
              <a:t>club members? </a:t>
            </a:r>
            <a:r>
              <a:rPr lang="en-US" b="1" strike="noStrike" dirty="0">
                <a:solidFill>
                  <a:srgbClr val="000000"/>
                </a:solidFill>
                <a:latin typeface="Arial" pitchFamily="34" charset="0"/>
                <a:ea typeface="ヒラギノ角ゴ Pro W3" pitchFamily="-107" charset="-128"/>
                <a:cs typeface="Arial" pitchFamily="34" charset="0"/>
              </a:rPr>
              <a:t>What</a:t>
            </a:r>
            <a:r>
              <a:rPr lang="en-US" b="1" strike="noStrike" baseline="0" dirty="0">
                <a:solidFill>
                  <a:srgbClr val="000000"/>
                </a:solidFill>
                <a:latin typeface="Arial" pitchFamily="34" charset="0"/>
                <a:ea typeface="ヒラギノ角ゴ Pro W3" pitchFamily="-107" charset="-128"/>
                <a:cs typeface="Arial" pitchFamily="34" charset="0"/>
              </a:rPr>
              <a:t> are some ways that you can motivate them to continue supporting the Foundation?</a:t>
            </a:r>
          </a:p>
          <a:p>
            <a:pPr defTabSz="931774" eaLnBrk="0" fontAlgn="base" hangingPunct="0">
              <a:lnSpc>
                <a:spcPct val="150000"/>
              </a:lnSpc>
              <a:spcBef>
                <a:spcPct val="0"/>
              </a:spcBef>
              <a:spcAft>
                <a:spcPct val="0"/>
              </a:spcAft>
              <a:defRPr/>
            </a:pPr>
            <a:endParaRPr lang="en-US" b="1" strike="noStrike" baseline="0"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b="1" strike="noStrike" baseline="0" dirty="0">
                <a:solidFill>
                  <a:srgbClr val="000000"/>
                </a:solidFill>
                <a:latin typeface="Arial" pitchFamily="34" charset="0"/>
                <a:ea typeface="ヒラギノ角ゴ Pro W3" pitchFamily="-107" charset="-128"/>
                <a:cs typeface="Arial" pitchFamily="34" charset="0"/>
              </a:rPr>
              <a:t>ASK: How can you use Rotary’s recognition levels to inspire donors to increase their support?</a:t>
            </a:r>
          </a:p>
          <a:p>
            <a:pPr defTabSz="931774" eaLnBrk="0" fontAlgn="base" hangingPunct="0">
              <a:lnSpc>
                <a:spcPct val="150000"/>
              </a:lnSpc>
              <a:spcBef>
                <a:spcPct val="0"/>
              </a:spcBef>
              <a:spcAft>
                <a:spcPct val="0"/>
              </a:spcAft>
              <a:defRPr/>
            </a:pPr>
            <a:endParaRPr lang="en-US" b="1"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r>
              <a:rPr lang="en-US" b="1" dirty="0">
                <a:solidFill>
                  <a:srgbClr val="000000"/>
                </a:solidFill>
                <a:latin typeface="Arial" pitchFamily="34" charset="0"/>
                <a:ea typeface="ヒラギノ角ゴ Pro W3" pitchFamily="-107" charset="-128"/>
                <a:cs typeface="Arial" pitchFamily="34" charset="0"/>
              </a:rPr>
              <a:t>ASK: What is an example of a successful club-organized fundraiser that generated support for The Rotary Foundation?</a:t>
            </a: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pPr defTabSz="931774" eaLnBrk="0" fontAlgn="base" hangingPunct="0">
              <a:lnSpc>
                <a:spcPct val="150000"/>
              </a:lnSpc>
              <a:spcBef>
                <a:spcPct val="0"/>
              </a:spcBef>
              <a:spcAft>
                <a:spcPct val="0"/>
              </a:spcAft>
              <a:defRPr/>
            </a:pPr>
            <a:endParaRPr lang="en-US" dirty="0">
              <a:solidFill>
                <a:srgbClr val="000000"/>
              </a:solidFill>
              <a:latin typeface="Arial" pitchFamily="34" charset="0"/>
              <a:ea typeface="ヒラギノ角ゴ Pro W3" pitchFamily="-107" charset="-128"/>
              <a:cs typeface="Arial"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14</a:t>
            </a:fld>
            <a:endParaRPr lang="en-US" dirty="0"/>
          </a:p>
        </p:txBody>
      </p:sp>
    </p:spTree>
    <p:extLst>
      <p:ext uri="{BB962C8B-B14F-4D97-AF65-F5344CB8AC3E}">
        <p14:creationId xmlns:p14="http://schemas.microsoft.com/office/powerpoint/2010/main" val="2021969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lnSpc>
                <a:spcPct val="115000"/>
              </a:lnSpc>
              <a:spcAft>
                <a:spcPts val="1019"/>
              </a:spcAft>
              <a:defRPr/>
            </a:pPr>
            <a:endParaRPr lang="en-US" dirty="0">
              <a:solidFill>
                <a:prstClr val="black"/>
              </a:solidFill>
              <a:latin typeface="Georgia" panose="02040502050405020303" pitchFamily="18" charset="0"/>
              <a:ea typeface="SimSun"/>
              <a:cs typeface="Times New Roman"/>
            </a:endParaRPr>
          </a:p>
          <a:p>
            <a:pPr defTabSz="931774">
              <a:lnSpc>
                <a:spcPct val="115000"/>
              </a:lnSpc>
              <a:spcAft>
                <a:spcPts val="1019"/>
              </a:spcAft>
              <a:defRPr/>
            </a:pPr>
            <a:r>
              <a:rPr lang="en-US" dirty="0">
                <a:solidFill>
                  <a:prstClr val="black"/>
                </a:solidFill>
                <a:latin typeface="Georgia" panose="02040502050405020303" pitchFamily="18" charset="0"/>
                <a:ea typeface="SimSun"/>
                <a:cs typeface="Times New Roman"/>
              </a:rPr>
              <a:t>Now that you know why it’s important to support the Annual Fund, here are a few ideas for helping your club have a strong Annual Fund. </a:t>
            </a:r>
            <a:endParaRPr lang="en-US" dirty="0">
              <a:solidFill>
                <a:prstClr val="black"/>
              </a:solidFill>
              <a:latin typeface="Georgia" panose="02040502050405020303" pitchFamily="18" charset="0"/>
              <a:cs typeface="Arial" pitchFamily="34" charset="0"/>
            </a:endParaRPr>
          </a:p>
          <a:p>
            <a:endParaRPr lang="en-US" b="1" dirty="0">
              <a:latin typeface="Georgia" panose="02040502050405020303" pitchFamily="18" charset="0"/>
            </a:endParaRPr>
          </a:p>
          <a:p>
            <a:r>
              <a:rPr lang="en-US" b="1" dirty="0">
                <a:latin typeface="Georgia" panose="02040502050405020303" pitchFamily="18" charset="0"/>
              </a:rPr>
              <a:t>1. </a:t>
            </a:r>
            <a:r>
              <a:rPr lang="en-US" b="1" dirty="0"/>
              <a:t>Set fundraising goals: </a:t>
            </a:r>
            <a:r>
              <a:rPr lang="en-US" dirty="0"/>
              <a:t>Clubs</a:t>
            </a:r>
            <a:r>
              <a:rPr lang="en-US" baseline="0" dirty="0"/>
              <a:t> that set a goal achieve higher levels of giving than clubs that do not. C</a:t>
            </a:r>
            <a:r>
              <a:rPr lang="en-US" dirty="0"/>
              <a:t>onsider setting at</a:t>
            </a:r>
            <a:r>
              <a:rPr lang="en-US" baseline="0" dirty="0"/>
              <a:t> minimum an Annual Fund and PolioPlus goal</a:t>
            </a:r>
            <a:r>
              <a:rPr lang="en-US" dirty="0"/>
              <a:t>. </a:t>
            </a:r>
          </a:p>
          <a:p>
            <a:endParaRPr lang="en-US" b="1" dirty="0"/>
          </a:p>
          <a:p>
            <a:r>
              <a:rPr lang="en-US" b="1" dirty="0">
                <a:latin typeface="Georgia" panose="02040502050405020303" pitchFamily="18" charset="0"/>
              </a:rPr>
              <a:t>2. Engage new members: </a:t>
            </a:r>
            <a:r>
              <a:rPr lang="en-US" dirty="0">
                <a:latin typeface="Georgia" panose="02040502050405020303" pitchFamily="18" charset="0"/>
              </a:rPr>
              <a:t>Connect your new members with our Foundation’s good works by sharing videos, images, and statistics that show the Foundation at work. Ask new members to participate in a Foundation-funded project or invite them to support the Foundation through Rotary Direct, the Foundation’s recurring giving</a:t>
            </a:r>
            <a:r>
              <a:rPr lang="en-US" baseline="0" dirty="0">
                <a:latin typeface="Georgia" panose="02040502050405020303" pitchFamily="18" charset="0"/>
              </a:rPr>
              <a:t> program</a:t>
            </a:r>
            <a:r>
              <a:rPr lang="en-US" dirty="0">
                <a:latin typeface="Georgia" panose="02040502050405020303" pitchFamily="18" charset="0"/>
              </a:rPr>
              <a:t>.</a:t>
            </a:r>
          </a:p>
          <a:p>
            <a:endParaRPr lang="en-US" dirty="0">
              <a:latin typeface="Georgia" panose="02040502050405020303" pitchFamily="18" charset="0"/>
            </a:endParaRPr>
          </a:p>
          <a:p>
            <a:r>
              <a:rPr lang="en-US" b="1" dirty="0"/>
              <a:t>3. Hold an area of focus fundraiser: </a:t>
            </a:r>
            <a:r>
              <a:rPr lang="en-US" dirty="0"/>
              <a:t>Let your community know about the great work of Rotary by holding a fundraiser for one of our six areas of focus. This is a great opportunity to give an update about a project that your district or club is doing in one of the six areas of focus.</a:t>
            </a:r>
            <a:r>
              <a:rPr lang="en-US" baseline="0" dirty="0"/>
              <a:t> </a:t>
            </a:r>
            <a:r>
              <a:rPr lang="en-US" dirty="0"/>
              <a:t>For fundraising ideas, visit the Fundraising page in the Learning &amp; Reference section of My Rotary. </a:t>
            </a:r>
          </a:p>
          <a:p>
            <a:endParaRPr lang="en-US" dirty="0"/>
          </a:p>
          <a:p>
            <a:r>
              <a:rPr lang="en-US" dirty="0"/>
              <a:t>Go to the Learning &amp; Reference drop-down menu, choose Learn by Topic, then Fundraising.</a:t>
            </a:r>
          </a:p>
          <a:p>
            <a:endParaRPr lang="en-US" b="1" dirty="0"/>
          </a:p>
          <a:p>
            <a:r>
              <a:rPr lang="en-US" b="1" dirty="0"/>
              <a:t>4. Recognize club members: </a:t>
            </a:r>
            <a:r>
              <a:rPr lang="en-US" dirty="0"/>
              <a:t>Set aside time to thank club members for their contributions. A thank-you card can show appreciation and lead to continued support.  </a:t>
            </a:r>
          </a:p>
          <a:p>
            <a:endParaRPr lang="en-US" b="1" dirty="0"/>
          </a:p>
          <a:p>
            <a:endParaRPr lang="en-US" b="1" dirty="0"/>
          </a:p>
          <a:p>
            <a:r>
              <a:rPr lang="en-US" b="1" dirty="0"/>
              <a:t>Ask: What other methods for generating support have been successful in your club?</a:t>
            </a:r>
            <a:endParaRPr lang="en-US" dirty="0"/>
          </a:p>
          <a:p>
            <a:endParaRPr lang="en-US" dirty="0">
              <a:latin typeface="Georgia" panose="02040502050405020303" pitchFamily="18" charset="0"/>
            </a:endParaRPr>
          </a:p>
        </p:txBody>
      </p:sp>
      <p:sp>
        <p:nvSpPr>
          <p:cNvPr id="4" name="Slide Number Placeholder 3"/>
          <p:cNvSpPr>
            <a:spLocks noGrp="1"/>
          </p:cNvSpPr>
          <p:nvPr>
            <p:ph type="sldNum" sz="quarter" idx="10"/>
          </p:nvPr>
        </p:nvSpPr>
        <p:spPr/>
        <p:txBody>
          <a:bodyPr/>
          <a:lstStyle/>
          <a:p>
            <a:fld id="{8BAB0936-A299-40F2-A345-9E79BAA43F3C}" type="slidenum">
              <a:rPr lang="en-US" smtClean="0"/>
              <a:t>15</a:t>
            </a:fld>
            <a:endParaRPr lang="en-US" dirty="0"/>
          </a:p>
        </p:txBody>
      </p:sp>
    </p:spTree>
    <p:extLst>
      <p:ext uri="{BB962C8B-B14F-4D97-AF65-F5344CB8AC3E}">
        <p14:creationId xmlns:p14="http://schemas.microsoft.com/office/powerpoint/2010/main" val="2949827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lnSpc>
                <a:spcPct val="107000"/>
              </a:lnSpc>
              <a:spcAft>
                <a:spcPts val="815"/>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Recognition is one of the best ways to thank individuals who generously support The Rotary Foundation. </a:t>
            </a:r>
          </a:p>
          <a:p>
            <a:pPr marL="174708" indent="-174708">
              <a:lnSpc>
                <a:spcPct val="107000"/>
              </a:lnSpc>
              <a:spcAft>
                <a:spcPts val="815"/>
              </a:spcAf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74708" indent="-174708">
              <a:lnSpc>
                <a:spcPct val="107000"/>
              </a:lnSpc>
              <a:spcAft>
                <a:spcPts val="815"/>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Recognition opportunities not only allow us to thank donors for their support but add incentives for giving and can inspire others to give as well. </a:t>
            </a:r>
          </a:p>
          <a:p>
            <a:pPr marL="174708" indent="-174708">
              <a:lnSpc>
                <a:spcPct val="107000"/>
              </a:lnSpc>
              <a:spcAft>
                <a:spcPts val="815"/>
              </a:spcAf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74708" indent="-174708">
              <a:lnSpc>
                <a:spcPct val="107000"/>
              </a:lnSpc>
              <a:spcAft>
                <a:spcPts val="815"/>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Say thank you at a club meeting and consider recognizing new Paul Harris Fellows at a multi-club or district event.</a:t>
            </a:r>
          </a:p>
          <a:p>
            <a:pPr marL="174708" indent="-174708">
              <a:lnSpc>
                <a:spcPct val="107000"/>
              </a:lnSpc>
              <a:spcAft>
                <a:spcPts val="815"/>
              </a:spcAf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74708" indent="-174708">
              <a:lnSpc>
                <a:spcPct val="107000"/>
              </a:lnSpc>
              <a:spcAft>
                <a:spcPts val="815"/>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Always</a:t>
            </a:r>
            <a:r>
              <a:rPr lang="en-US" baseline="0" dirty="0">
                <a:latin typeface="Calibri" panose="020F0502020204030204" pitchFamily="34" charset="0"/>
                <a:ea typeface="Calibri" panose="020F0502020204030204" pitchFamily="34" charset="0"/>
                <a:cs typeface="Times New Roman" panose="02020603050405020304" pitchFamily="18" charset="0"/>
              </a:rPr>
              <a:t> ask a donor how they’d like to be recognized for their gift – some individuals do not like to be recognized publicly.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BAB0936-A299-40F2-A345-9E79BAA43F3C}"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397346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individual donors, clubs generously contribute to The Rotary Foundation. Recognizing and thanking clubs helps build a culture of giving among members. </a:t>
            </a:r>
          </a:p>
          <a:p>
            <a:pPr marL="174708" indent="-174708">
              <a:buFont typeface="Arial" panose="020B0604020202020204" pitchFamily="34" charset="0"/>
              <a:buChar char="•"/>
            </a:pPr>
            <a:endParaRPr lang="en-US" dirty="0"/>
          </a:p>
          <a:p>
            <a:r>
              <a:rPr lang="en-US" dirty="0"/>
              <a:t>Club banners are sent to the sitting district governor; many governors choose to present banners to clubs at Foundation dinners or district conferences:</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b="1" dirty="0"/>
              <a:t>100% Foundation Giving Club: </a:t>
            </a:r>
            <a:r>
              <a:rPr lang="en-US" dirty="0"/>
              <a:t>This banner is awarded to clubs that achieve a $100 average and 100 percent participation, with every dues-paying member contributing at least $25 to any or all of the following during the Rotary year: Annual Fund, PolioPlus Fund, approved global grants, and Endowment Fund.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b="1" dirty="0"/>
              <a:t>Every Rotarian, Every Year Club: </a:t>
            </a:r>
            <a:r>
              <a:rPr lang="en-US" dirty="0"/>
              <a:t>This banner is awarded to clubs that achieve $100 per-capita giving and 100 percent participation, with every dues-paying member contributing at least $25 to the Annual Fund during the Rotary year.</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b="1" dirty="0"/>
              <a:t>Top Three Per Capita Clubs: </a:t>
            </a:r>
            <a:r>
              <a:rPr lang="en-US" dirty="0"/>
              <a:t>Banners go to the three clubs in each district that give the most, per capita, to the Annual Fund. Clubs that give at least $50 per capita are eligible.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b="1" dirty="0"/>
              <a:t>100% Paul Harris Fellow Club: </a:t>
            </a:r>
            <a:r>
              <a:rPr lang="en-US" dirty="0"/>
              <a:t>For clubs in which all dues-paying members are Paul Harris Fellows. This is a one-time recognition.</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b="1" dirty="0"/>
              <a:t>100% Paul Harris Society Club: </a:t>
            </a:r>
            <a:r>
              <a:rPr lang="en-US" dirty="0"/>
              <a:t>This recognition is awarded to clubs in which every dues-paying member has contributed a minimum of $1,000 outright to the Annual Fund, PolioPlus Fund, or an approved global grant during a given Rotary year.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Learn more about recognition at My Rotary. Choose The Rotary Foundation drop-down menu, go to the Give section, then go to Donor Recognition. </a:t>
            </a:r>
          </a:p>
          <a:p>
            <a:endParaRPr lang="en-US" b="1" dirty="0"/>
          </a:p>
        </p:txBody>
      </p:sp>
      <p:sp>
        <p:nvSpPr>
          <p:cNvPr id="4" name="Slide Number Placeholder 3"/>
          <p:cNvSpPr>
            <a:spLocks noGrp="1"/>
          </p:cNvSpPr>
          <p:nvPr>
            <p:ph type="sldNum" sz="quarter" idx="10"/>
          </p:nvPr>
        </p:nvSpPr>
        <p:spPr/>
        <p:txBody>
          <a:bodyPr/>
          <a:lstStyle/>
          <a:p>
            <a:fld id="{8BAB0936-A299-40F2-A345-9E79BAA43F3C}"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4278115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find accurate information to thank</a:t>
            </a:r>
            <a:r>
              <a:rPr lang="en-US" baseline="0" dirty="0"/>
              <a:t> your members for their contributions?</a:t>
            </a:r>
            <a:r>
              <a:rPr lang="en-US" dirty="0"/>
              <a:t> </a:t>
            </a:r>
          </a:p>
          <a:p>
            <a:endParaRPr lang="en-US" baseline="0" dirty="0"/>
          </a:p>
          <a:p>
            <a:r>
              <a:rPr lang="en-US" dirty="0">
                <a:solidFill>
                  <a:srgbClr val="585858"/>
                </a:solidFill>
                <a:latin typeface="Arial Narrow Bold" panose="020B0706020202030204" pitchFamily="34" charset="0"/>
              </a:rPr>
              <a:t>Club officers can run Foundation reports on Rotary.org to find information:</a:t>
            </a:r>
          </a:p>
          <a:p>
            <a:endParaRPr lang="en-US" b="0" baseline="0" dirty="0"/>
          </a:p>
          <a:p>
            <a:pPr marL="174708" indent="-174708">
              <a:lnSpc>
                <a:spcPct val="107000"/>
              </a:lnSpc>
              <a:spcAft>
                <a:spcPts val="815"/>
              </a:spcAft>
              <a:buFont typeface="Arial" panose="020B0604020202020204" pitchFamily="34" charset="0"/>
              <a:buChar char="•"/>
              <a:tabLst>
                <a:tab pos="465887" algn="l"/>
              </a:tabLst>
            </a:pPr>
            <a:r>
              <a:rPr lang="en-US" b="1" dirty="0">
                <a:latin typeface="Calibri" panose="020F0502020204030204" pitchFamily="34" charset="0"/>
                <a:ea typeface="Calibri" panose="020F0502020204030204" pitchFamily="34" charset="0"/>
                <a:cs typeface="Times New Roman" panose="02020603050405020304" pitchFamily="18" charset="0"/>
              </a:rPr>
              <a:t>Club Recognition Summary</a:t>
            </a:r>
            <a:r>
              <a:rPr lang="en-US" dirty="0">
                <a:latin typeface="Calibri" panose="020F0502020204030204" pitchFamily="34" charset="0"/>
                <a:ea typeface="Calibri" panose="020F0502020204030204" pitchFamily="34" charset="0"/>
                <a:cs typeface="Times New Roman" panose="02020603050405020304" pitchFamily="18" charset="0"/>
              </a:rPr>
              <a:t>: Includes members’ Paul Harris Fellow status, recognition amount, available Foundation recognition points, Rotary Direct participation, and most recent contribution date and designation. The report also indicates 100% Paul Harris Fellow Club achievement and date, along with clubs’ all-time Foundation giving. The report can also be used to identify noncontributing clubs.</a:t>
            </a:r>
          </a:p>
          <a:p>
            <a:pPr marL="174708" indent="-174708">
              <a:lnSpc>
                <a:spcPct val="107000"/>
              </a:lnSpc>
              <a:spcAft>
                <a:spcPts val="815"/>
              </a:spcAft>
              <a:buFont typeface="Arial" panose="020B0604020202020204" pitchFamily="34" charset="0"/>
              <a:buChar char="•"/>
              <a:tabLst>
                <a:tab pos="465887" algn="l"/>
              </a:tabLst>
            </a:pPr>
            <a:r>
              <a:rPr lang="en-US" b="1" dirty="0">
                <a:latin typeface="Calibri" panose="020F0502020204030204" pitchFamily="34" charset="0"/>
                <a:ea typeface="Calibri" panose="020F0502020204030204" pitchFamily="34" charset="0"/>
                <a:cs typeface="Times New Roman" panose="02020603050405020304" pitchFamily="18" charset="0"/>
              </a:rPr>
              <a:t>Paul Harris Society Report:</a:t>
            </a:r>
            <a:r>
              <a:rPr lang="en-US" dirty="0">
                <a:latin typeface="Calibri" panose="020F0502020204030204" pitchFamily="34" charset="0"/>
                <a:ea typeface="Calibri" panose="020F0502020204030204" pitchFamily="34" charset="0"/>
                <a:cs typeface="Times New Roman" panose="02020603050405020304" pitchFamily="18" charset="0"/>
              </a:rPr>
              <a:t> Includes members’ Paul Harris Society status and a four-year history of eligibility, as well as a tab with donor contact information.</a:t>
            </a:r>
          </a:p>
          <a:p>
            <a:pPr marL="174708" indent="-174708" defTabSz="931774">
              <a:buFont typeface="Arial" panose="020B0604020202020204" pitchFamily="34" charset="0"/>
              <a:buChar char="•"/>
              <a:defRPr/>
            </a:pPr>
            <a:r>
              <a:rPr lang="en-US" b="1" dirty="0">
                <a:latin typeface="Calibri" panose="020F0502020204030204" pitchFamily="34" charset="0"/>
                <a:ea typeface="Calibri" panose="020F0502020204030204" pitchFamily="34" charset="0"/>
                <a:cs typeface="Times New Roman" panose="02020603050405020304" pitchFamily="18" charset="0"/>
              </a:rPr>
              <a:t>Club Foundation Banner Report:</a:t>
            </a:r>
            <a:r>
              <a:rPr lang="en-US" dirty="0">
                <a:latin typeface="Calibri" panose="020F0502020204030204" pitchFamily="34" charset="0"/>
                <a:ea typeface="Calibri" panose="020F0502020204030204" pitchFamily="34" charset="0"/>
                <a:cs typeface="Times New Roman" panose="02020603050405020304" pitchFamily="18" charset="0"/>
              </a:rPr>
              <a:t> Includes eligibility dates achieved for the recognition Every Rotarian, Every Year, along with Rotary Foundation giving.</a:t>
            </a:r>
          </a:p>
          <a:p>
            <a:pPr marL="174708" indent="-174708">
              <a:buFont typeface="Arial" panose="020B0604020202020204" pitchFamily="34" charset="0"/>
              <a:buChar char="•"/>
            </a:pPr>
            <a:r>
              <a:rPr lang="en-US" b="1" i="0" dirty="0"/>
              <a:t>SHARE Contribution Detail Report:</a:t>
            </a:r>
            <a:r>
              <a:rPr lang="en-US" i="0" baseline="0" dirty="0"/>
              <a:t> Shows each club’s Annual Fund-SHARE contributions and the District Designated Funds that will result in three years. </a:t>
            </a:r>
            <a:r>
              <a:rPr lang="en-US" i="0" dirty="0"/>
              <a:t>Club officers,</a:t>
            </a:r>
            <a:r>
              <a:rPr lang="en-US" i="0" baseline="0" dirty="0"/>
              <a:t> such as the Foundation chair, </a:t>
            </a:r>
            <a:r>
              <a:rPr lang="en-US" i="0" dirty="0"/>
              <a:t>have access on My Rotary to this report.</a:t>
            </a:r>
            <a:r>
              <a:rPr lang="en-US" i="0" baseline="0" dirty="0"/>
              <a:t> </a:t>
            </a:r>
          </a:p>
          <a:p>
            <a:pPr marL="174708" indent="-174708">
              <a:buFont typeface="Arial" panose="020B0604020202020204" pitchFamily="34" charset="0"/>
              <a:buChar char="•"/>
            </a:pPr>
            <a:r>
              <a:rPr lang="en-US" b="1" dirty="0"/>
              <a:t>Benefactor Report:</a:t>
            </a:r>
            <a:r>
              <a:rPr lang="en-US" dirty="0"/>
              <a:t> Includes a list of Paul</a:t>
            </a:r>
            <a:r>
              <a:rPr lang="en-US" baseline="0" dirty="0"/>
              <a:t> Harris Fellows and </a:t>
            </a:r>
            <a:r>
              <a:rPr lang="en-US" dirty="0"/>
              <a:t>Benefactors of The Rotary Foundation, with achieved date, donor ID, and Rotary club.</a:t>
            </a:r>
          </a:p>
          <a:p>
            <a:pPr marL="174708" indent="-174708">
              <a:buFont typeface="Arial" panose="020B0604020202020204" pitchFamily="34" charset="0"/>
              <a:buChar char="•"/>
            </a:pPr>
            <a:r>
              <a:rPr lang="en-US" b="1" dirty="0"/>
              <a:t>Major Donor, Arch Klumph Society, and Bequest Society Report:</a:t>
            </a:r>
            <a:r>
              <a:rPr lang="en-US" dirty="0"/>
              <a:t> Includes lists of Major Donors, Bequest Society members, and Arch Klumph Society members, with their recognition dates. The report also has two tabs with mailing address information.</a:t>
            </a:r>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18</a:t>
            </a:fld>
            <a:endParaRPr lang="en-US" dirty="0"/>
          </a:p>
        </p:txBody>
      </p:sp>
    </p:spTree>
    <p:extLst>
      <p:ext uri="{BB962C8B-B14F-4D97-AF65-F5344CB8AC3E}">
        <p14:creationId xmlns:p14="http://schemas.microsoft.com/office/powerpoint/2010/main" val="3063288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Recommended resources: </a:t>
            </a:r>
            <a:endParaRPr lang="en-US" dirty="0"/>
          </a:p>
          <a:p>
            <a:pPr marL="174708" indent="-174708" defTabSz="931774">
              <a:buFont typeface="Arial" panose="020B0604020202020204" pitchFamily="34" charset="0"/>
              <a:buChar char="•"/>
              <a:defRPr/>
            </a:pPr>
            <a:r>
              <a:rPr lang="en-US" b="1" dirty="0"/>
              <a:t>Rotary videos:</a:t>
            </a:r>
            <a:r>
              <a:rPr lang="en-US" dirty="0"/>
              <a:t> Videos produced by Rotary International’s broadcast media department are viewable at www.vimeo.com/rotary; most can be embedded or downloaded</a:t>
            </a:r>
            <a:r>
              <a:rPr lang="en-US" dirty="0">
                <a:solidFill>
                  <a:srgbClr val="585858"/>
                </a:solidFill>
                <a:latin typeface="Georgia" pitchFamily="18" charset="0"/>
              </a:rPr>
              <a:t>. Be sure to search for “Our Causes” to find most TRF videos.</a:t>
            </a:r>
            <a:endParaRPr lang="en-US" dirty="0"/>
          </a:p>
          <a:p>
            <a:pPr marL="174708" indent="-174708">
              <a:buFont typeface="Arial" panose="020B0604020202020204" pitchFamily="34" charset="0"/>
              <a:buChar char="•"/>
            </a:pPr>
            <a:r>
              <a:rPr lang="en-US" b="1" dirty="0"/>
              <a:t>The Rotary International/Rotary Foundation Annual Report: </a:t>
            </a:r>
            <a:r>
              <a:rPr lang="en-US" dirty="0"/>
              <a:t>Online report of the major events and achievements of the 2016-17 Rotary year, along with highlights from audited financial statements (https://www.rotary.org/en/annual-report-2017).</a:t>
            </a:r>
          </a:p>
          <a:p>
            <a:pPr marL="174708" indent="-174708">
              <a:buFont typeface="Arial" panose="020B0604020202020204" pitchFamily="34" charset="0"/>
              <a:buChar char="•"/>
            </a:pPr>
            <a:r>
              <a:rPr lang="en-US" b="1" dirty="0"/>
              <a:t>Rotary Foundation Facts: </a:t>
            </a:r>
            <a:r>
              <a:rPr lang="en-US" dirty="0"/>
              <a:t>This brochure, suitable for general distribution, gives a brief, statistical overview of the Foundation, its programs, and contribution information. </a:t>
            </a:r>
          </a:p>
          <a:p>
            <a:pPr marL="174708" indent="-174708" defTabSz="931774">
              <a:buFont typeface="Arial" panose="020B0604020202020204" pitchFamily="34" charset="0"/>
              <a:buChar char="•"/>
              <a:defRPr/>
            </a:pPr>
            <a:r>
              <a:rPr lang="en-US" b="1" dirty="0"/>
              <a:t>The Rotary Foundation Reference Guide: </a:t>
            </a:r>
            <a:r>
              <a:rPr lang="en-US" dirty="0"/>
              <a:t>https://www.rotary.org/myrotary/en/document/rotary-foundation-reference-guide</a:t>
            </a:r>
          </a:p>
          <a:p>
            <a:pPr marL="174708" indent="-174708">
              <a:buFont typeface="Arial" panose="020B0604020202020204" pitchFamily="34" charset="0"/>
              <a:buChar char="•"/>
            </a:pPr>
            <a:r>
              <a:rPr lang="en-US" b="1" dirty="0"/>
              <a:t>My Rotary Fundraising page</a:t>
            </a:r>
            <a:r>
              <a:rPr lang="en-US" dirty="0"/>
              <a:t>: www.rotary.org/myrotary/en/learning-reference/learn-topic/fundraising</a:t>
            </a:r>
          </a:p>
          <a:p>
            <a:pPr marL="174708" indent="-174708">
              <a:buFont typeface="Arial" panose="020B0604020202020204" pitchFamily="34" charset="0"/>
              <a:buChar char="•"/>
            </a:pPr>
            <a:r>
              <a:rPr lang="en-US" b="1" dirty="0"/>
              <a:t>Rotary Direct:</a:t>
            </a:r>
            <a:r>
              <a:rPr lang="en-US" dirty="0"/>
              <a:t> The Foundation’s recurring-giving program has a list of answers to frequently asked questions.</a:t>
            </a:r>
          </a:p>
          <a:p>
            <a:pPr lvl="0"/>
            <a:endParaRPr lang="en-US" dirty="0"/>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19</a:t>
            </a:fld>
            <a:endParaRPr lang="en-US" dirty="0"/>
          </a:p>
        </p:txBody>
      </p:sp>
    </p:spTree>
    <p:extLst>
      <p:ext uri="{BB962C8B-B14F-4D97-AF65-F5344CB8AC3E}">
        <p14:creationId xmlns:p14="http://schemas.microsoft.com/office/powerpoint/2010/main" val="1499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ltLang="en-US" dirty="0">
                <a:latin typeface="Arial" pitchFamily="34" charset="0"/>
                <a:ea typeface="ＭＳ Ｐゴシック" pitchFamily="34" charset="-128"/>
                <a:cs typeface="ヒラギノ角ゴ Pro W3" pitchFamily="-84" charset="-128"/>
              </a:rPr>
              <a:t>The Rotary Foundation is a primary source of funding for Rotary’s humanitarian activities and Rotary’s effort to eradicate polio worldwide. </a:t>
            </a:r>
          </a:p>
          <a:p>
            <a:endParaRPr lang="en-US" altLang="en-US" dirty="0">
              <a:latin typeface="Arial" pitchFamily="34" charset="0"/>
              <a:ea typeface="ＭＳ Ｐゴシック" pitchFamily="34" charset="-128"/>
              <a:cs typeface="ヒラギノ角ゴ Pro W3" pitchFamily="-84" charset="-128"/>
            </a:endParaRPr>
          </a:p>
          <a:p>
            <a:pPr marL="174708" indent="-174708">
              <a:buFont typeface="Arial" panose="020B0604020202020204" pitchFamily="34" charset="0"/>
              <a:buChar char="•"/>
            </a:pPr>
            <a:r>
              <a:rPr lang="en-US" altLang="en-US" dirty="0">
                <a:latin typeface="Arial" pitchFamily="34" charset="0"/>
                <a:ea typeface="ＭＳ Ｐゴシック" pitchFamily="34" charset="-128"/>
                <a:cs typeface="ヒラギノ角ゴ Pro W3" pitchFamily="-84" charset="-128"/>
              </a:rPr>
              <a:t>Our Foundation is able to achieve its mission through the generous contributions and active participation of Rotarians and friends of Rotary.</a:t>
            </a:r>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2</a:t>
            </a:fld>
            <a:endParaRPr lang="en-US" dirty="0"/>
          </a:p>
        </p:txBody>
      </p:sp>
    </p:spTree>
    <p:extLst>
      <p:ext uri="{BB962C8B-B14F-4D97-AF65-F5344CB8AC3E}">
        <p14:creationId xmlns:p14="http://schemas.microsoft.com/office/powerpoint/2010/main" val="2833924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dirty="0"/>
              <a:t>Note to presenter:  </a:t>
            </a:r>
          </a:p>
          <a:p>
            <a:pPr marL="174708" indent="-174708">
              <a:buFont typeface="Arial" panose="020B0604020202020204" pitchFamily="34" charset="0"/>
              <a:buChar char="•"/>
            </a:pPr>
            <a:r>
              <a:rPr lang="en-US" dirty="0"/>
              <a:t>Have Rotary Foundation contribution forms printed</a:t>
            </a:r>
          </a:p>
          <a:p>
            <a:endParaRPr lang="en-US" dirty="0"/>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20</a:t>
            </a:fld>
            <a:endParaRPr lang="en-US" dirty="0"/>
          </a:p>
        </p:txBody>
      </p:sp>
    </p:spTree>
    <p:extLst>
      <p:ext uri="{BB962C8B-B14F-4D97-AF65-F5344CB8AC3E}">
        <p14:creationId xmlns:p14="http://schemas.microsoft.com/office/powerpoint/2010/main" val="3695215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participants for</a:t>
            </a:r>
            <a:r>
              <a:rPr lang="en-US" baseline="0" dirty="0"/>
              <a:t> questions.</a:t>
            </a:r>
          </a:p>
          <a:p>
            <a:endParaRPr lang="en-US" baseline="0" dirty="0"/>
          </a:p>
          <a:p>
            <a:r>
              <a:rPr lang="en-US" baseline="0" dirty="0"/>
              <a:t>Review contact information.</a:t>
            </a:r>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21</a:t>
            </a:fld>
            <a:endParaRPr lang="en-US" dirty="0"/>
          </a:p>
        </p:txBody>
      </p:sp>
    </p:spTree>
    <p:extLst>
      <p:ext uri="{BB962C8B-B14F-4D97-AF65-F5344CB8AC3E}">
        <p14:creationId xmlns:p14="http://schemas.microsoft.com/office/powerpoint/2010/main" val="1572413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lnSpc>
                <a:spcPts val="1325"/>
              </a:lnSpc>
              <a:spcBef>
                <a:spcPts val="611"/>
              </a:spcBef>
              <a:buFont typeface="Arial" pitchFamily="34" charset="0"/>
              <a:buChar char="•"/>
            </a:pPr>
            <a:r>
              <a:rPr lang="en-US" dirty="0">
                <a:solidFill>
                  <a:srgbClr val="505050"/>
                </a:solidFill>
                <a:latin typeface="Georgia"/>
                <a:ea typeface="Times New Roman"/>
                <a:cs typeface="Times New Roman"/>
              </a:rPr>
              <a:t>Our Rotary Foundation is unique: It belongs to Rotarians and is dedicated to furthering Rotary programs that address the greatest needs around the world.</a:t>
            </a:r>
          </a:p>
          <a:p>
            <a:pPr marL="174708" indent="-174708">
              <a:lnSpc>
                <a:spcPts val="1325"/>
              </a:lnSpc>
              <a:spcBef>
                <a:spcPts val="611"/>
              </a:spcBef>
              <a:buFont typeface="Arial" pitchFamily="34" charset="0"/>
              <a:buChar char="•"/>
            </a:pPr>
            <a:endParaRPr lang="en-US" dirty="0">
              <a:solidFill>
                <a:srgbClr val="505050"/>
              </a:solidFill>
              <a:latin typeface="Georgia"/>
              <a:ea typeface="Times New Roman"/>
              <a:cs typeface="Times New Roman"/>
            </a:endParaRPr>
          </a:p>
          <a:p>
            <a:pPr marL="174708" indent="-174708">
              <a:lnSpc>
                <a:spcPts val="1325"/>
              </a:lnSpc>
              <a:spcBef>
                <a:spcPts val="611"/>
              </a:spcBef>
              <a:buFont typeface="Arial" pitchFamily="34" charset="0"/>
              <a:buChar char="•"/>
            </a:pPr>
            <a:r>
              <a:rPr lang="en-US" dirty="0">
                <a:solidFill>
                  <a:srgbClr val="505050"/>
                </a:solidFill>
                <a:latin typeface="Georgia"/>
                <a:ea typeface="Times New Roman"/>
                <a:cs typeface="Times New Roman"/>
              </a:rPr>
              <a:t>We are in the top 1 percent of U.S.-based charities according to independent ratings organizations.</a:t>
            </a:r>
          </a:p>
          <a:p>
            <a:pPr>
              <a:lnSpc>
                <a:spcPts val="1325"/>
              </a:lnSpc>
              <a:spcBef>
                <a:spcPts val="611"/>
              </a:spcBef>
            </a:pPr>
            <a:endParaRPr lang="en-US" dirty="0">
              <a:solidFill>
                <a:srgbClr val="505050"/>
              </a:solidFill>
              <a:latin typeface="Georgia"/>
              <a:ea typeface="Times New Roman"/>
              <a:cs typeface="Times New Roman"/>
            </a:endParaRPr>
          </a:p>
          <a:p>
            <a:pPr marL="174708" indent="-174708">
              <a:lnSpc>
                <a:spcPts val="1325"/>
              </a:lnSpc>
              <a:spcBef>
                <a:spcPts val="611"/>
              </a:spcBef>
              <a:buFont typeface="Arial" pitchFamily="34" charset="0"/>
              <a:buChar char="•"/>
            </a:pPr>
            <a:r>
              <a:rPr lang="en-US" dirty="0">
                <a:solidFill>
                  <a:srgbClr val="505050"/>
                </a:solidFill>
                <a:latin typeface="Georgia"/>
                <a:ea typeface="Times New Roman"/>
                <a:cs typeface="Times New Roman"/>
              </a:rPr>
              <a:t>Because Rotary clubs operate in nearly every country in the world, Rotarians truly constitute a global network of community volunteers.</a:t>
            </a:r>
          </a:p>
          <a:p>
            <a:pPr>
              <a:lnSpc>
                <a:spcPts val="1325"/>
              </a:lnSpc>
              <a:spcBef>
                <a:spcPts val="611"/>
              </a:spcBef>
            </a:pPr>
            <a:endParaRPr lang="en-US" dirty="0">
              <a:solidFill>
                <a:srgbClr val="000000"/>
              </a:solidFill>
              <a:latin typeface="BerkeleyStd-Book"/>
              <a:ea typeface="Times New Roman"/>
              <a:cs typeface="BerkeleyStd-Book"/>
            </a:endParaRPr>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3</a:t>
            </a:fld>
            <a:endParaRPr lang="en-US" dirty="0"/>
          </a:p>
        </p:txBody>
      </p:sp>
    </p:spTree>
    <p:extLst>
      <p:ext uri="{BB962C8B-B14F-4D97-AF65-F5344CB8AC3E}">
        <p14:creationId xmlns:p14="http://schemas.microsoft.com/office/powerpoint/2010/main" val="1524542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endParaRPr lang="en-US" dirty="0">
              <a:latin typeface="Arial" pitchFamily="34" charset="0"/>
              <a:ea typeface="ヒラギノ角ゴ Pro W3" pitchFamily="-84" charset="-128"/>
            </a:endParaRPr>
          </a:p>
          <a:p>
            <a:pPr marL="174708" indent="-174708" defTabSz="931774">
              <a:buFont typeface="Arial" pitchFamily="34" charset="0"/>
              <a:buChar char="•"/>
              <a:defRPr/>
            </a:pPr>
            <a:r>
              <a:rPr lang="en-US" dirty="0">
                <a:latin typeface="Arial" pitchFamily="34" charset="0"/>
                <a:ea typeface="ヒラギノ角ゴ Pro W3" pitchFamily="-84" charset="-128"/>
              </a:rPr>
              <a:t>Our areas of focus</a:t>
            </a:r>
            <a:r>
              <a:rPr lang="en-US" baseline="0" dirty="0">
                <a:latin typeface="Arial" pitchFamily="34" charset="0"/>
                <a:ea typeface="ヒラギノ角ゴ Pro W3" pitchFamily="-84" charset="-128"/>
              </a:rPr>
              <a:t> support the Rotary Foundation mission.</a:t>
            </a:r>
          </a:p>
          <a:p>
            <a:pPr defTabSz="931774">
              <a:defRPr/>
            </a:pPr>
            <a:endParaRPr lang="en-US" dirty="0">
              <a:latin typeface="Arial" pitchFamily="34" charset="0"/>
              <a:ea typeface="ヒラギノ角ゴ Pro W3" pitchFamily="-84" charset="-128"/>
            </a:endParaRPr>
          </a:p>
          <a:p>
            <a:pPr marL="174708" indent="-174708">
              <a:buFont typeface="Arial" pitchFamily="34" charset="0"/>
              <a:buChar char="•"/>
            </a:pPr>
            <a:r>
              <a:rPr lang="en-US" dirty="0">
                <a:latin typeface="Arial" pitchFamily="34" charset="0"/>
                <a:ea typeface="ヒラギノ角ゴ Pro W3" pitchFamily="-84" charset="-128"/>
              </a:rPr>
              <a:t>Whether it</a:t>
            </a:r>
            <a:r>
              <a:rPr lang="en-US" altLang="en-US" dirty="0">
                <a:latin typeface="Arial" pitchFamily="34" charset="0"/>
                <a:ea typeface="ヒラギノ角ゴ Pro W3" pitchFamily="-84" charset="-128"/>
              </a:rPr>
              <a:t>’</a:t>
            </a:r>
            <a:r>
              <a:rPr lang="en-US" dirty="0">
                <a:latin typeface="Arial" pitchFamily="34" charset="0"/>
                <a:ea typeface="ヒラギノ角ゴ Pro W3" pitchFamily="-84" charset="-128"/>
              </a:rPr>
              <a:t>s educating a scholar in peace and conflict resolution, preventing polio, digging wells, or providing training to teachers</a:t>
            </a:r>
            <a:r>
              <a:rPr lang="en-US" baseline="0" dirty="0">
                <a:latin typeface="Arial" pitchFamily="34" charset="0"/>
                <a:ea typeface="ヒラギノ角ゴ Pro W3" pitchFamily="-84" charset="-128"/>
              </a:rPr>
              <a:t> at </a:t>
            </a:r>
            <a:r>
              <a:rPr lang="en-US" dirty="0">
                <a:latin typeface="Arial" pitchFamily="34" charset="0"/>
                <a:ea typeface="ヒラギノ角ゴ Pro W3" pitchFamily="-84" charset="-128"/>
              </a:rPr>
              <a:t>a local elementary school, Rotary creates the environment and circumstances that promote Doing</a:t>
            </a:r>
            <a:r>
              <a:rPr lang="en-US" baseline="0" dirty="0">
                <a:latin typeface="Arial" pitchFamily="34" charset="0"/>
                <a:ea typeface="ヒラギノ角ゴ Pro W3" pitchFamily="-84" charset="-128"/>
              </a:rPr>
              <a:t> Good in the World</a:t>
            </a:r>
            <a:r>
              <a:rPr lang="en-US" dirty="0">
                <a:latin typeface="Arial" pitchFamily="34" charset="0"/>
                <a:ea typeface="ヒラギノ角ゴ Pro W3" pitchFamily="-84" charset="-128"/>
              </a:rPr>
              <a:t>.</a:t>
            </a:r>
          </a:p>
          <a:p>
            <a:endParaRPr lang="en-US" dirty="0">
              <a:latin typeface="Arial" pitchFamily="34" charset="0"/>
              <a:ea typeface="ヒラギノ角ゴ Pro W3" pitchFamily="-84" charset="-128"/>
            </a:endParaRPr>
          </a:p>
          <a:p>
            <a:endParaRPr lang="en-US" dirty="0">
              <a:latin typeface="Arial" pitchFamily="34" charset="0"/>
              <a:ea typeface="ヒラギノ角ゴ Pro W3"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11" eaLnBrk="0" hangingPunct="0">
              <a:defRPr sz="2400">
                <a:solidFill>
                  <a:schemeClr val="tx1"/>
                </a:solidFill>
                <a:latin typeface="Arial" pitchFamily="34" charset="0"/>
                <a:ea typeface="ヒラギノ角ゴ Pro W3" pitchFamily="-84" charset="-128"/>
              </a:defRPr>
            </a:lvl1pPr>
            <a:lvl2pPr marL="742909" indent="-285734" defTabSz="931811" eaLnBrk="0" hangingPunct="0">
              <a:defRPr sz="2400">
                <a:solidFill>
                  <a:schemeClr val="tx1"/>
                </a:solidFill>
                <a:latin typeface="Arial" pitchFamily="34" charset="0"/>
                <a:ea typeface="ヒラギノ角ゴ Pro W3" pitchFamily="-84" charset="-128"/>
              </a:defRPr>
            </a:lvl2pPr>
            <a:lvl3pPr marL="1142937" indent="-228587" defTabSz="931811" eaLnBrk="0" hangingPunct="0">
              <a:defRPr sz="2400">
                <a:solidFill>
                  <a:schemeClr val="tx1"/>
                </a:solidFill>
                <a:latin typeface="Arial" pitchFamily="34" charset="0"/>
                <a:ea typeface="ヒラギノ角ゴ Pro W3" pitchFamily="-84" charset="-128"/>
              </a:defRPr>
            </a:lvl3pPr>
            <a:lvl4pPr marL="1600111" indent="-228587" defTabSz="931811" eaLnBrk="0" hangingPunct="0">
              <a:defRPr sz="2400">
                <a:solidFill>
                  <a:schemeClr val="tx1"/>
                </a:solidFill>
                <a:latin typeface="Arial" pitchFamily="34" charset="0"/>
                <a:ea typeface="ヒラギノ角ゴ Pro W3" pitchFamily="-84" charset="-128"/>
              </a:defRPr>
            </a:lvl4pPr>
            <a:lvl5pPr marL="2057287" indent="-228587" defTabSz="931811" eaLnBrk="0" hangingPunct="0">
              <a:defRPr sz="2400">
                <a:solidFill>
                  <a:schemeClr val="tx1"/>
                </a:solidFill>
                <a:latin typeface="Arial" pitchFamily="34" charset="0"/>
                <a:ea typeface="ヒラギノ角ゴ Pro W3" pitchFamily="-84" charset="-128"/>
              </a:defRPr>
            </a:lvl5pPr>
            <a:lvl6pPr marL="2514461" indent="-228587" defTabSz="931811"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635" indent="-228587" defTabSz="931811"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8811" indent="-228587" defTabSz="931811"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5985" indent="-228587" defTabSz="931811"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fld id="{F170DED3-A029-4122-B2EA-E5FD7DCB393F}" type="slidenum">
              <a:rPr lang="en-US" sz="1200"/>
              <a:pPr/>
              <a:t>4</a:t>
            </a:fld>
            <a:endParaRPr lang="en-US" sz="1200" dirty="0"/>
          </a:p>
        </p:txBody>
      </p:sp>
    </p:spTree>
    <p:extLst>
      <p:ext uri="{BB962C8B-B14F-4D97-AF65-F5344CB8AC3E}">
        <p14:creationId xmlns:p14="http://schemas.microsoft.com/office/powerpoint/2010/main" val="1896421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indent="-465887">
              <a:lnSpc>
                <a:spcPts val="1325"/>
              </a:lnSpc>
              <a:spcBef>
                <a:spcPts val="611"/>
              </a:spcBef>
            </a:pPr>
            <a:r>
              <a:rPr lang="en-US" dirty="0">
                <a:solidFill>
                  <a:srgbClr val="505050"/>
                </a:solidFill>
                <a:latin typeface="Georgia"/>
                <a:ea typeface="Times New Roman"/>
                <a:cs typeface="Times New Roman"/>
              </a:rPr>
              <a:t>Rotarians can support three main funds:</a:t>
            </a:r>
          </a:p>
          <a:p>
            <a:pPr marL="465887" indent="-465887">
              <a:lnSpc>
                <a:spcPts val="1325"/>
              </a:lnSpc>
              <a:spcBef>
                <a:spcPts val="611"/>
              </a:spcBef>
            </a:pPr>
            <a:endParaRPr lang="en-US" dirty="0">
              <a:solidFill>
                <a:srgbClr val="505050"/>
              </a:solidFill>
              <a:latin typeface="Georgia"/>
              <a:ea typeface="Times New Roman"/>
              <a:cs typeface="Times New Roman"/>
            </a:endParaRPr>
          </a:p>
          <a:p>
            <a:pPr marL="642924" lvl="1" indent="-177037">
              <a:lnSpc>
                <a:spcPts val="1325"/>
              </a:lnSpc>
              <a:spcBef>
                <a:spcPts val="611"/>
              </a:spcBef>
              <a:buFont typeface="Arial" pitchFamily="34" charset="0"/>
              <a:buChar char="•"/>
            </a:pPr>
            <a:r>
              <a:rPr lang="en-US" dirty="0">
                <a:solidFill>
                  <a:srgbClr val="505050"/>
                </a:solidFill>
                <a:latin typeface="Georgia"/>
                <a:ea typeface="Times New Roman"/>
                <a:cs typeface="Times New Roman"/>
              </a:rPr>
              <a:t>The PolioPlus Fund, to help us eradicate polio worldwide.</a:t>
            </a:r>
            <a:endParaRPr lang="en-US" dirty="0">
              <a:solidFill>
                <a:srgbClr val="000000"/>
              </a:solidFill>
              <a:latin typeface="BerkeleyStd-Book"/>
              <a:ea typeface="Times New Roman"/>
              <a:cs typeface="Times New Roman"/>
            </a:endParaRPr>
          </a:p>
          <a:p>
            <a:pPr marL="642924" lvl="1" indent="-177037">
              <a:lnSpc>
                <a:spcPts val="1325"/>
              </a:lnSpc>
              <a:spcBef>
                <a:spcPts val="611"/>
              </a:spcBef>
              <a:buFont typeface="Arial" pitchFamily="34" charset="0"/>
              <a:buChar char="•"/>
            </a:pPr>
            <a:r>
              <a:rPr lang="en-US" dirty="0">
                <a:solidFill>
                  <a:srgbClr val="505050"/>
                </a:solidFill>
                <a:latin typeface="Georgia"/>
                <a:ea typeface="Times New Roman"/>
                <a:cs typeface="Times New Roman"/>
              </a:rPr>
              <a:t>The Annual Fund, to support Rotary’s work today.</a:t>
            </a:r>
            <a:endParaRPr lang="en-US" dirty="0">
              <a:solidFill>
                <a:srgbClr val="000000"/>
              </a:solidFill>
              <a:latin typeface="BerkeleyStd-Book"/>
              <a:ea typeface="Times New Roman"/>
              <a:cs typeface="Times New Roman"/>
            </a:endParaRPr>
          </a:p>
          <a:p>
            <a:pPr marL="642924" lvl="1" indent="-177037">
              <a:lnSpc>
                <a:spcPts val="1325"/>
              </a:lnSpc>
              <a:spcBef>
                <a:spcPts val="611"/>
              </a:spcBef>
              <a:buFont typeface="Arial" pitchFamily="34" charset="0"/>
              <a:buChar char="•"/>
            </a:pPr>
            <a:r>
              <a:rPr lang="en-US" dirty="0">
                <a:solidFill>
                  <a:srgbClr val="505050"/>
                </a:solidFill>
                <a:latin typeface="Georgia"/>
                <a:ea typeface="Times New Roman"/>
                <a:cs typeface="Times New Roman"/>
              </a:rPr>
              <a:t>The Endowment Fund, to support Rotary’s future work.</a:t>
            </a:r>
            <a:endParaRPr lang="en-US" dirty="0">
              <a:solidFill>
                <a:srgbClr val="000000"/>
              </a:solidFill>
              <a:latin typeface="BerkeleyStd-Book"/>
              <a:ea typeface="Times New Roman"/>
              <a:cs typeface="BerkeleyStd-Book"/>
            </a:endParaRPr>
          </a:p>
          <a:p>
            <a:pPr marL="931774"/>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5</a:t>
            </a:fld>
            <a:endParaRPr lang="en-US" dirty="0"/>
          </a:p>
        </p:txBody>
      </p:sp>
    </p:spTree>
    <p:extLst>
      <p:ext uri="{BB962C8B-B14F-4D97-AF65-F5344CB8AC3E}">
        <p14:creationId xmlns:p14="http://schemas.microsoft.com/office/powerpoint/2010/main" val="2512955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itchFamily="34" charset="0"/>
              <a:buChar char="•"/>
            </a:pPr>
            <a:r>
              <a:rPr lang="en-US" dirty="0">
                <a:latin typeface="Arial" pitchFamily="34" charset="0"/>
                <a:ea typeface="ヒラギノ角ゴ Pro W3" pitchFamily="-84" charset="-128"/>
              </a:rPr>
              <a:t>Contributions</a:t>
            </a:r>
            <a:r>
              <a:rPr lang="en-US" baseline="0" dirty="0">
                <a:latin typeface="Arial" pitchFamily="34" charset="0"/>
                <a:ea typeface="ヒラギノ角ゴ Pro W3" pitchFamily="-84" charset="-128"/>
              </a:rPr>
              <a:t> to the PolioPlus Fund support polio eradication efforts around the world.</a:t>
            </a:r>
          </a:p>
          <a:p>
            <a:pPr marL="174708" indent="-174708">
              <a:buFont typeface="Arial" pitchFamily="34" charset="0"/>
              <a:buChar char="•"/>
            </a:pPr>
            <a:endParaRPr lang="en-US" dirty="0">
              <a:latin typeface="Arial" pitchFamily="34" charset="0"/>
              <a:ea typeface="ヒラギノ角ゴ Pro W3" pitchFamily="-84" charset="-128"/>
            </a:endParaRPr>
          </a:p>
          <a:p>
            <a:pPr marL="174708" indent="-174708">
              <a:buFont typeface="Arial" pitchFamily="34" charset="0"/>
              <a:buChar char="•"/>
            </a:pPr>
            <a:r>
              <a:rPr lang="en-US" dirty="0">
                <a:latin typeface="Arial" pitchFamily="34" charset="0"/>
                <a:ea typeface="ヒラギノ角ゴ Pro W3" pitchFamily="-84" charset="-128"/>
              </a:rPr>
              <a:t>Rotary and the Bill &amp;</a:t>
            </a:r>
            <a:r>
              <a:rPr lang="en-US" baseline="0" dirty="0">
                <a:latin typeface="Arial" pitchFamily="34" charset="0"/>
                <a:ea typeface="ヒラギノ角ゴ Pro W3" pitchFamily="-84" charset="-128"/>
              </a:rPr>
              <a:t> Melinda Gates Foundation are working together to End Polio Now. </a:t>
            </a:r>
          </a:p>
          <a:p>
            <a:pPr marL="174708" indent="-174708">
              <a:buFont typeface="Arial" pitchFamily="34" charset="0"/>
              <a:buChar char="•"/>
            </a:pPr>
            <a:endParaRPr lang="en-US" dirty="0">
              <a:latin typeface="Arial" pitchFamily="34" charset="0"/>
              <a:ea typeface="ヒラギノ角ゴ Pro W3" pitchFamily="-84" charset="-128"/>
            </a:endParaRPr>
          </a:p>
          <a:p>
            <a:pPr marL="174708" indent="-174708">
              <a:buFont typeface="Arial" pitchFamily="34" charset="0"/>
              <a:buChar char="•"/>
            </a:pPr>
            <a:r>
              <a:rPr lang="en-US" dirty="0">
                <a:latin typeface="Arial" pitchFamily="34" charset="0"/>
                <a:ea typeface="ヒラギノ角ゴ Pro W3" pitchFamily="-84" charset="-128"/>
              </a:rPr>
              <a:t>From 2017 to 2020, every $1 that Rotary commits in direct support of polio immunization (up to $50 million per year) will be matched by an additional $2 from the Gates Foundation. This means your contributions</a:t>
            </a:r>
            <a:r>
              <a:rPr lang="en-US" baseline="0" dirty="0">
                <a:latin typeface="Arial" pitchFamily="34" charset="0"/>
                <a:ea typeface="ヒラギノ角ゴ Pro W3" pitchFamily="-84" charset="-128"/>
              </a:rPr>
              <a:t> to the PolioPlus Fund w</a:t>
            </a:r>
            <a:r>
              <a:rPr lang="en-US" dirty="0">
                <a:latin typeface="Arial" pitchFamily="34" charset="0"/>
                <a:ea typeface="ヒラギノ角ゴ Pro W3" pitchFamily="-84" charset="-128"/>
              </a:rPr>
              <a:t>ill have three times the impact.</a:t>
            </a:r>
            <a:endParaRPr lang="en-US" baseline="0" dirty="0">
              <a:latin typeface="Arial" pitchFamily="34" charset="0"/>
              <a:ea typeface="ヒラギノ角ゴ Pro W3" pitchFamily="-84" charset="-128"/>
            </a:endParaRPr>
          </a:p>
          <a:p>
            <a:endParaRPr lang="en-US" baseline="0" dirty="0">
              <a:latin typeface="Arial" pitchFamily="34" charset="0"/>
              <a:ea typeface="ヒラギノ角ゴ Pro W3" pitchFamily="-84" charset="-128"/>
            </a:endParaRPr>
          </a:p>
        </p:txBody>
      </p:sp>
      <p:sp>
        <p:nvSpPr>
          <p:cNvPr id="4" name="Slide Number Placeholder 3"/>
          <p:cNvSpPr>
            <a:spLocks noGrp="1"/>
          </p:cNvSpPr>
          <p:nvPr>
            <p:ph type="sldNum" sz="quarter" idx="10"/>
          </p:nvPr>
        </p:nvSpPr>
        <p:spPr/>
        <p:txBody>
          <a:bodyPr/>
          <a:lstStyle/>
          <a:p>
            <a:fld id="{8BAB0936-A299-40F2-A345-9E79BAA43F3C}" type="slidenum">
              <a:rPr lang="en-US" smtClean="0"/>
              <a:t>6</a:t>
            </a:fld>
            <a:endParaRPr lang="en-US" dirty="0"/>
          </a:p>
        </p:txBody>
      </p:sp>
    </p:spTree>
    <p:extLst>
      <p:ext uri="{BB962C8B-B14F-4D97-AF65-F5344CB8AC3E}">
        <p14:creationId xmlns:p14="http://schemas.microsoft.com/office/powerpoint/2010/main" val="1408885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lnSpc>
                <a:spcPts val="1325"/>
              </a:lnSpc>
              <a:spcBef>
                <a:spcPts val="611"/>
              </a:spcBef>
              <a:buFont typeface="Arial" pitchFamily="34" charset="0"/>
              <a:buChar char="•"/>
            </a:pPr>
            <a:r>
              <a:rPr lang="en-US" dirty="0">
                <a:solidFill>
                  <a:srgbClr val="000000"/>
                </a:solidFill>
                <a:latin typeface="Times New Roman"/>
                <a:ea typeface="Times New Roman"/>
                <a:cs typeface="BerkeleyStd-Book"/>
              </a:rPr>
              <a:t>Gifts to the Endowment Fund, or Endowment, are professionally invested, with part of the earnings used each year for purposes that the Trustees and donors specify. The principal of your gift is never spent and is held in perpetuity.</a:t>
            </a:r>
          </a:p>
          <a:p>
            <a:pPr marL="465887" indent="-465887">
              <a:lnSpc>
                <a:spcPts val="1325"/>
              </a:lnSpc>
              <a:spcBef>
                <a:spcPts val="611"/>
              </a:spcBef>
              <a:buFont typeface="Arial" pitchFamily="34" charset="0"/>
              <a:buChar char="•"/>
            </a:pPr>
            <a:endParaRPr lang="en-US" dirty="0">
              <a:solidFill>
                <a:srgbClr val="000000"/>
              </a:solidFill>
              <a:latin typeface="Times New Roman"/>
              <a:ea typeface="Times New Roman"/>
              <a:cs typeface="BerkeleyStd-Book"/>
            </a:endParaRPr>
          </a:p>
          <a:p>
            <a:pPr marL="174708" indent="-174708">
              <a:lnSpc>
                <a:spcPts val="1325"/>
              </a:lnSpc>
              <a:spcBef>
                <a:spcPts val="611"/>
              </a:spcBef>
              <a:buFont typeface="Arial" pitchFamily="34" charset="0"/>
              <a:buChar char="•"/>
            </a:pPr>
            <a:r>
              <a:rPr lang="en-US" dirty="0">
                <a:solidFill>
                  <a:srgbClr val="000000"/>
                </a:solidFill>
                <a:latin typeface="Times New Roman"/>
                <a:ea typeface="Times New Roman"/>
                <a:cs typeface="BerkeleyStd-Book"/>
              </a:rPr>
              <a:t>The Endowment offers donors a way to ensure a strong future for The Rotary Foundation. </a:t>
            </a:r>
            <a:endParaRPr lang="en-US" dirty="0">
              <a:solidFill>
                <a:srgbClr val="000000"/>
              </a:solidFill>
              <a:latin typeface="BerkeleyStd-Book"/>
              <a:ea typeface="Times New Roman"/>
              <a:cs typeface="BerkeleyStd-Book"/>
            </a:endParaRPr>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7</a:t>
            </a:fld>
            <a:endParaRPr lang="en-US" dirty="0"/>
          </a:p>
        </p:txBody>
      </p:sp>
    </p:spTree>
    <p:extLst>
      <p:ext uri="{BB962C8B-B14F-4D97-AF65-F5344CB8AC3E}">
        <p14:creationId xmlns:p14="http://schemas.microsoft.com/office/powerpoint/2010/main" val="3943330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latin typeface="Arial" charset="0"/>
                <a:cs typeface="Arial" charset="0"/>
              </a:rPr>
              <a:t>Donors who support the Endowment help secure a strong financial future for The Rotary Foundation.  </a:t>
            </a:r>
          </a:p>
          <a:p>
            <a:pPr defTabSz="931774">
              <a:defRPr/>
            </a:pPr>
            <a:endParaRPr lang="en-US" dirty="0">
              <a:latin typeface="Arial" charset="0"/>
              <a:cs typeface="Arial" charset="0"/>
            </a:endParaRPr>
          </a:p>
          <a:p>
            <a:pPr marL="174708" indent="-174708" defTabSz="931774">
              <a:buFont typeface="Arial" panose="020B0604020202020204" pitchFamily="34" charset="0"/>
              <a:buChar char="•"/>
              <a:defRPr/>
            </a:pPr>
            <a:r>
              <a:rPr lang="en-US" dirty="0">
                <a:latin typeface="Arial" charset="0"/>
                <a:cs typeface="Arial" charset="0"/>
              </a:rPr>
              <a:t>Contributions to the Endowment are not spent like Annual Fund contributions. With the Endowment, they are invested and generate earnings in perpetuity.  </a:t>
            </a:r>
          </a:p>
          <a:p>
            <a:pPr marL="174708" indent="-174708" defTabSz="931774">
              <a:buFontTx/>
              <a:buChar char="-"/>
              <a:defRPr/>
            </a:pPr>
            <a:endParaRPr lang="en-US" dirty="0">
              <a:latin typeface="Arial" charset="0"/>
              <a:cs typeface="Arial" charset="0"/>
            </a:endParaRPr>
          </a:p>
          <a:p>
            <a:pPr marL="174708" indent="-174708" defTabSz="931774">
              <a:buFont typeface="Arial" panose="020B0604020202020204" pitchFamily="34" charset="0"/>
              <a:buChar char="•"/>
              <a:defRPr/>
            </a:pPr>
            <a:r>
              <a:rPr lang="en-US" dirty="0">
                <a:latin typeface="Arial" charset="0"/>
                <a:cs typeface="Arial" charset="0"/>
              </a:rPr>
              <a:t>The Endowment lets donors know that their gift will affect lives for generations.</a:t>
            </a:r>
          </a:p>
          <a:p>
            <a:pPr marL="174708" indent="-174708" defTabSz="931774">
              <a:buFontTx/>
              <a:buChar char="-"/>
              <a:defRPr/>
            </a:pPr>
            <a:endParaRPr lang="en-US" dirty="0">
              <a:latin typeface="Arial" charset="0"/>
              <a:cs typeface="Arial" charset="0"/>
            </a:endParaRPr>
          </a:p>
          <a:p>
            <a:pPr marL="174708" indent="-174708" defTabSz="931774">
              <a:buFont typeface="Arial" panose="020B0604020202020204" pitchFamily="34" charset="0"/>
              <a:buChar char="•"/>
              <a:defRPr/>
            </a:pPr>
            <a:r>
              <a:rPr lang="en-US" dirty="0">
                <a:latin typeface="Arial" charset="0"/>
                <a:cs typeface="Arial" charset="0"/>
              </a:rPr>
              <a:t>Supporters have various opportunities to direct their giving to Foundation programs.</a:t>
            </a:r>
          </a:p>
          <a:p>
            <a:pPr marL="174708" indent="-174708" defTabSz="931774">
              <a:buFontTx/>
              <a:buChar char="-"/>
              <a:defRPr/>
            </a:pPr>
            <a:endParaRPr lang="en-US" dirty="0">
              <a:latin typeface="Arial" charset="0"/>
              <a:cs typeface="Arial" charset="0"/>
            </a:endParaRPr>
          </a:p>
        </p:txBody>
      </p:sp>
      <p:sp>
        <p:nvSpPr>
          <p:cNvPr id="4" name="Slide Number Placeholder 3"/>
          <p:cNvSpPr>
            <a:spLocks noGrp="1"/>
          </p:cNvSpPr>
          <p:nvPr>
            <p:ph type="sldNum" sz="quarter" idx="10"/>
          </p:nvPr>
        </p:nvSpPr>
        <p:spPr/>
        <p:txBody>
          <a:bodyPr/>
          <a:lstStyle/>
          <a:p>
            <a:fld id="{8BAB0936-A299-40F2-A345-9E79BAA43F3C}" type="slidenum">
              <a:rPr lang="en-US" smtClean="0"/>
              <a:t>8</a:t>
            </a:fld>
            <a:endParaRPr lang="en-US" dirty="0"/>
          </a:p>
        </p:txBody>
      </p:sp>
    </p:spTree>
    <p:extLst>
      <p:ext uri="{BB962C8B-B14F-4D97-AF65-F5344CB8AC3E}">
        <p14:creationId xmlns:p14="http://schemas.microsoft.com/office/powerpoint/2010/main" val="3336108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lnSpc>
                <a:spcPts val="1325"/>
              </a:lnSpc>
              <a:spcBef>
                <a:spcPts val="611"/>
              </a:spcBef>
              <a:buFont typeface="Arial" pitchFamily="34" charset="0"/>
              <a:buChar char="•"/>
            </a:pPr>
            <a:r>
              <a:rPr lang="en-US" dirty="0">
                <a:solidFill>
                  <a:srgbClr val="505050"/>
                </a:solidFill>
                <a:latin typeface="Georgia"/>
                <a:ea typeface="Times New Roman"/>
                <a:cs typeface="Times New Roman"/>
              </a:rPr>
              <a:t>Contributions to the Annual Fund supports Foundation activities. </a:t>
            </a:r>
          </a:p>
          <a:p>
            <a:pPr>
              <a:lnSpc>
                <a:spcPts val="1325"/>
              </a:lnSpc>
              <a:spcBef>
                <a:spcPts val="611"/>
              </a:spcBef>
            </a:pPr>
            <a:endParaRPr lang="en-US" dirty="0">
              <a:solidFill>
                <a:srgbClr val="505050"/>
              </a:solidFill>
              <a:latin typeface="Georgia"/>
              <a:ea typeface="Times New Roman"/>
              <a:cs typeface="Times New Roman"/>
            </a:endParaRPr>
          </a:p>
          <a:p>
            <a:pPr marL="174708" indent="-174708">
              <a:lnSpc>
                <a:spcPts val="1325"/>
              </a:lnSpc>
              <a:spcBef>
                <a:spcPts val="611"/>
              </a:spcBef>
              <a:buFont typeface="Arial" pitchFamily="34" charset="0"/>
              <a:buChar char="•"/>
            </a:pPr>
            <a:r>
              <a:rPr lang="en-US" dirty="0">
                <a:solidFill>
                  <a:srgbClr val="505050"/>
                </a:solidFill>
                <a:latin typeface="Georgia"/>
                <a:ea typeface="Times New Roman"/>
                <a:cs typeface="Times New Roman"/>
              </a:rPr>
              <a:t>Contributions are credited to the donor and the donor’s club, and they count toward the club’s and district’s Annual Fund goals. </a:t>
            </a:r>
          </a:p>
          <a:p>
            <a:pPr marL="174708" indent="-174708">
              <a:lnSpc>
                <a:spcPts val="1325"/>
              </a:lnSpc>
              <a:spcBef>
                <a:spcPts val="611"/>
              </a:spcBef>
              <a:buFont typeface="Arial" pitchFamily="34" charset="0"/>
              <a:buChar char="•"/>
            </a:pPr>
            <a:endParaRPr lang="en-US" dirty="0">
              <a:solidFill>
                <a:srgbClr val="505050"/>
              </a:solidFill>
              <a:latin typeface="Georgia"/>
              <a:ea typeface="Times New Roman"/>
              <a:cs typeface="Times New Roman"/>
            </a:endParaRPr>
          </a:p>
          <a:p>
            <a:pPr marL="174708" indent="-174708" defTabSz="931774">
              <a:lnSpc>
                <a:spcPts val="1325"/>
              </a:lnSpc>
              <a:spcBef>
                <a:spcPts val="611"/>
              </a:spcBef>
              <a:buFont typeface="Arial" pitchFamily="34" charset="0"/>
              <a:buChar char="•"/>
              <a:defRPr/>
            </a:pPr>
            <a:r>
              <a:rPr lang="en-US" dirty="0">
                <a:solidFill>
                  <a:srgbClr val="505050"/>
                </a:solidFill>
                <a:latin typeface="Georgia"/>
                <a:ea typeface="Times New Roman"/>
                <a:cs typeface="Times New Roman"/>
              </a:rPr>
              <a:t>Contributions to the Annual Fund enter the SHARE system and generate District Designated Funds (DDF), which are used to support local and international projects.</a:t>
            </a:r>
          </a:p>
          <a:p>
            <a:pPr marL="174708" indent="-174708">
              <a:lnSpc>
                <a:spcPts val="1325"/>
              </a:lnSpc>
              <a:spcBef>
                <a:spcPts val="611"/>
              </a:spcBef>
              <a:buFont typeface="Arial" pitchFamily="34" charset="0"/>
              <a:buChar char="•"/>
            </a:pPr>
            <a:endParaRPr lang="en-US" dirty="0">
              <a:solidFill>
                <a:srgbClr val="000000"/>
              </a:solidFill>
              <a:latin typeface="BerkeleyStd-Book"/>
              <a:ea typeface="Times New Roman"/>
              <a:cs typeface="BerkeleyStd-Book"/>
            </a:endParaRPr>
          </a:p>
          <a:p>
            <a:endParaRPr lang="en-US" dirty="0"/>
          </a:p>
        </p:txBody>
      </p:sp>
      <p:sp>
        <p:nvSpPr>
          <p:cNvPr id="4" name="Slide Number Placeholder 3"/>
          <p:cNvSpPr>
            <a:spLocks noGrp="1"/>
          </p:cNvSpPr>
          <p:nvPr>
            <p:ph type="sldNum" sz="quarter" idx="10"/>
          </p:nvPr>
        </p:nvSpPr>
        <p:spPr/>
        <p:txBody>
          <a:bodyPr/>
          <a:lstStyle/>
          <a:p>
            <a:fld id="{8BAB0936-A299-40F2-A345-9E79BAA43F3C}" type="slidenum">
              <a:rPr lang="en-US" smtClean="0"/>
              <a:t>9</a:t>
            </a:fld>
            <a:endParaRPr lang="en-US" dirty="0"/>
          </a:p>
        </p:txBody>
      </p:sp>
    </p:spTree>
    <p:extLst>
      <p:ext uri="{BB962C8B-B14F-4D97-AF65-F5344CB8AC3E}">
        <p14:creationId xmlns:p14="http://schemas.microsoft.com/office/powerpoint/2010/main" val="3097858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6022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22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228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216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88606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4116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23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777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933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heme" Target="../theme/theme7.xml"/><Relationship Id="rId1" Type="http://schemas.openxmlformats.org/officeDocument/2006/relationships/slideLayout" Target="../slideLayouts/slideLayout7.xml"/><Relationship Id="rId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heme" Target="../theme/theme8.xml"/><Relationship Id="rId1" Type="http://schemas.openxmlformats.org/officeDocument/2006/relationships/slideLayout" Target="../slideLayouts/slideLayout8.xml"/><Relationship Id="rId4"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heme" Target="../theme/theme9.xml"/><Relationship Id="rId1" Type="http://schemas.openxmlformats.org/officeDocument/2006/relationships/slideLayout" Target="../slideLayouts/slideLayout9.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i="0" dirty="0">
                <a:solidFill>
                  <a:schemeClr val="bg1"/>
                </a:solidFill>
                <a:latin typeface="Arial Narrow Bold"/>
                <a:cs typeface="Arial Narrow Bold"/>
              </a:rPr>
              <a:t>2018</a:t>
            </a:r>
          </a:p>
        </p:txBody>
      </p:sp>
    </p:spTree>
    <p:custDataLst>
      <p:tags r:id="rId3"/>
    </p:custDataLst>
    <p:extLst>
      <p:ext uri="{BB962C8B-B14F-4D97-AF65-F5344CB8AC3E}">
        <p14:creationId xmlns:p14="http://schemas.microsoft.com/office/powerpoint/2010/main" val="1040622915"/>
      </p:ext>
    </p:extLst>
  </p:cSld>
  <p:clrMap bg1="lt1" tx1="dk1" bg2="lt2" tx2="dk2" accent1="accent1" accent2="accent2" accent3="accent3" accent4="accent4" accent5="accent5" accent6="accent6" hlink="hlink" folHlink="folHlink"/>
  <p:sldLayoutIdLst>
    <p:sldLayoutId id="2147483709"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i="0" dirty="0">
                <a:solidFill>
                  <a:schemeClr val="tx1"/>
                </a:solidFill>
                <a:latin typeface="Arial Narrow Bold"/>
                <a:cs typeface="Arial Narrow Bold"/>
              </a:rPr>
              <a:t>2018</a:t>
            </a:r>
          </a:p>
        </p:txBody>
      </p:sp>
    </p:spTree>
    <p:custDataLst>
      <p:tags r:id="rId3"/>
    </p:custDataLst>
    <p:extLst>
      <p:ext uri="{BB962C8B-B14F-4D97-AF65-F5344CB8AC3E}">
        <p14:creationId xmlns:p14="http://schemas.microsoft.com/office/powerpoint/2010/main" val="3514436161"/>
      </p:ext>
    </p:extLst>
  </p:cSld>
  <p:clrMap bg1="lt1" tx1="dk1" bg2="lt2" tx2="dk2" accent1="accent1" accent2="accent2" accent3="accent3" accent4="accent4" accent5="accent5" accent6="accent6" hlink="hlink" folHlink="folHlink"/>
  <p:sldLayoutIdLst>
    <p:sldLayoutId id="2147483686"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i="0" dirty="0">
                <a:solidFill>
                  <a:schemeClr val="tx1"/>
                </a:solidFill>
                <a:latin typeface="Arial Narrow Bold"/>
                <a:cs typeface="Arial Narrow Bold"/>
              </a:rPr>
              <a:t>2018</a:t>
            </a:r>
          </a:p>
        </p:txBody>
      </p:sp>
    </p:spTree>
    <p:custDataLst>
      <p:tags r:id="rId3"/>
    </p:custDataLst>
    <p:extLst>
      <p:ext uri="{BB962C8B-B14F-4D97-AF65-F5344CB8AC3E}">
        <p14:creationId xmlns:p14="http://schemas.microsoft.com/office/powerpoint/2010/main" val="122273598"/>
      </p:ext>
    </p:extLst>
  </p:cSld>
  <p:clrMap bg1="lt1" tx1="dk1" bg2="lt2" tx2="dk2" accent1="accent1" accent2="accent2" accent3="accent3" accent4="accent4" accent5="accent5" accent6="accent6" hlink="hlink" folHlink="folHlink"/>
  <p:sldLayoutIdLst>
    <p:sldLayoutId id="2147483710"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rgbClr val="585858"/>
          </a:solidFill>
          <a:latin typeface="+mn-lt"/>
          <a:ea typeface="+mn-ea"/>
          <a:cs typeface="+mn-cs"/>
        </a:defRPr>
      </a:lvl1pPr>
      <a:lvl2pPr marL="457200" indent="0" algn="l" defTabSz="457200" rtl="0" eaLnBrk="1" latinLnBrk="0" hangingPunct="1">
        <a:spcBef>
          <a:spcPct val="20000"/>
        </a:spcBef>
        <a:buFont typeface="Arial"/>
        <a:buNone/>
        <a:defRPr sz="2800" kern="1200">
          <a:solidFill>
            <a:srgbClr val="585858"/>
          </a:solidFill>
          <a:latin typeface="+mn-lt"/>
          <a:ea typeface="+mn-ea"/>
          <a:cs typeface="+mn-cs"/>
        </a:defRPr>
      </a:lvl2pPr>
      <a:lvl3pPr marL="914400" indent="0" algn="l" defTabSz="457200" rtl="0" eaLnBrk="1" latinLnBrk="0" hangingPunct="1">
        <a:spcBef>
          <a:spcPct val="20000"/>
        </a:spcBef>
        <a:buFont typeface="Arial"/>
        <a:buNone/>
        <a:defRPr sz="2400" kern="1200">
          <a:solidFill>
            <a:srgbClr val="585858"/>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585858"/>
          </a:solidFill>
          <a:latin typeface="+mn-lt"/>
          <a:ea typeface="+mn-ea"/>
          <a:cs typeface="+mn-cs"/>
        </a:defRPr>
      </a:lvl4pPr>
      <a:lvl5pPr marL="1828800" indent="0" algn="l" defTabSz="457200" rtl="0" eaLnBrk="1" latinLnBrk="0" hangingPunct="1">
        <a:spcBef>
          <a:spcPct val="20000"/>
        </a:spcBef>
        <a:buFont typeface="Arial"/>
        <a:buNone/>
        <a:defRPr sz="2000" kern="1200">
          <a:solidFill>
            <a:srgbClr val="585858"/>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dirty="0">
                <a:solidFill>
                  <a:prstClr val="black"/>
                </a:solidFill>
                <a:latin typeface="Arial Narrow Bold"/>
                <a:cs typeface="Arial Narrow Bold"/>
              </a:rPr>
              <a:t>2018</a:t>
            </a:r>
          </a:p>
        </p:txBody>
      </p:sp>
    </p:spTree>
    <p:custDataLst>
      <p:tags r:id="rId3"/>
    </p:custDataLst>
    <p:extLst>
      <p:ext uri="{BB962C8B-B14F-4D97-AF65-F5344CB8AC3E}">
        <p14:creationId xmlns:p14="http://schemas.microsoft.com/office/powerpoint/2010/main" val="3472309672"/>
      </p:ext>
    </p:extLst>
  </p:cSld>
  <p:clrMap bg1="lt1" tx1="dk1" bg2="lt2" tx2="dk2" accent1="accent1" accent2="accent2" accent3="accent3" accent4="accent4" accent5="accent5" accent6="accent6" hlink="hlink" folHlink="folHlink"/>
  <p:sldLayoutIdLst>
    <p:sldLayoutId id="2147483712"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dirty="0">
                <a:solidFill>
                  <a:prstClr val="black"/>
                </a:solidFill>
                <a:latin typeface="Arial Narrow Bold"/>
                <a:cs typeface="Arial Narrow Bold"/>
              </a:rPr>
              <a:t>2018</a:t>
            </a:r>
          </a:p>
        </p:txBody>
      </p:sp>
    </p:spTree>
    <p:custDataLst>
      <p:tags r:id="rId3"/>
    </p:custDataLst>
    <p:extLst>
      <p:ext uri="{BB962C8B-B14F-4D97-AF65-F5344CB8AC3E}">
        <p14:creationId xmlns:p14="http://schemas.microsoft.com/office/powerpoint/2010/main" val="1407969800"/>
      </p:ext>
    </p:extLst>
  </p:cSld>
  <p:clrMap bg1="lt1" tx1="dk1" bg2="lt2" tx2="dk2" accent1="accent1" accent2="accent2" accent3="accent3" accent4="accent4" accent5="accent5" accent6="accent6" hlink="hlink" folHlink="folHlink"/>
  <p:sldLayoutIdLst>
    <p:sldLayoutId id="2147483714"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dirty="0">
                <a:solidFill>
                  <a:prstClr val="black"/>
                </a:solidFill>
                <a:latin typeface="Arial Narrow Bold"/>
                <a:cs typeface="Arial Narrow Bold"/>
              </a:rPr>
              <a:t>2018</a:t>
            </a:r>
          </a:p>
        </p:txBody>
      </p:sp>
    </p:spTree>
    <p:custDataLst>
      <p:tags r:id="rId3"/>
    </p:custDataLst>
    <p:extLst>
      <p:ext uri="{BB962C8B-B14F-4D97-AF65-F5344CB8AC3E}">
        <p14:creationId xmlns:p14="http://schemas.microsoft.com/office/powerpoint/2010/main" val="1648312415"/>
      </p:ext>
    </p:extLst>
  </p:cSld>
  <p:clrMap bg1="lt1" tx1="dk1" bg2="lt2" tx2="dk2" accent1="accent1" accent2="accent2" accent3="accent3" accent4="accent4" accent5="accent5" accent6="accent6" hlink="hlink" folHlink="folHlink"/>
  <p:sldLayoutIdLst>
    <p:sldLayoutId id="2147483716"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dirty="0">
                <a:solidFill>
                  <a:prstClr val="black"/>
                </a:solidFill>
                <a:latin typeface="Arial Narrow Bold"/>
                <a:cs typeface="Arial Narrow Bold"/>
              </a:rPr>
              <a:t>2018</a:t>
            </a:r>
          </a:p>
        </p:txBody>
      </p:sp>
    </p:spTree>
    <p:custDataLst>
      <p:tags r:id="rId3"/>
    </p:custDataLst>
    <p:extLst>
      <p:ext uri="{BB962C8B-B14F-4D97-AF65-F5344CB8AC3E}">
        <p14:creationId xmlns:p14="http://schemas.microsoft.com/office/powerpoint/2010/main" val="2576859438"/>
      </p:ext>
    </p:extLst>
  </p:cSld>
  <p:clrMap bg1="lt1" tx1="dk1" bg2="lt2" tx2="dk2" accent1="accent1" accent2="accent2" accent3="accent3" accent4="accent4" accent5="accent5" accent6="accent6" hlink="hlink" folHlink="folHlink"/>
  <p:sldLayoutIdLst>
    <p:sldLayoutId id="2147483718"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dirty="0">
                <a:solidFill>
                  <a:prstClr val="black"/>
                </a:solidFill>
                <a:latin typeface="Arial Narrow Bold"/>
                <a:cs typeface="Arial Narrow Bold"/>
              </a:rPr>
              <a:t>2018</a:t>
            </a:r>
          </a:p>
        </p:txBody>
      </p:sp>
    </p:spTree>
    <p:custDataLst>
      <p:tags r:id="rId3"/>
    </p:custDataLst>
    <p:extLst>
      <p:ext uri="{BB962C8B-B14F-4D97-AF65-F5344CB8AC3E}">
        <p14:creationId xmlns:p14="http://schemas.microsoft.com/office/powerpoint/2010/main" val="2838200888"/>
      </p:ext>
    </p:extLst>
  </p:cSld>
  <p:clrMap bg1="lt1" tx1="dk1" bg2="lt2" tx2="dk2" accent1="accent1" accent2="accent2" accent3="accent3" accent4="accent4" accent5="accent5" accent6="accent6" hlink="hlink" folHlink="folHlink"/>
  <p:sldLayoutIdLst>
    <p:sldLayoutId id="2147483720"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4"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7703435" y="6420173"/>
            <a:ext cx="1318661" cy="338554"/>
          </a:xfrm>
          <a:prstGeom prst="rect">
            <a:avLst/>
          </a:prstGeom>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600" b="1" dirty="0">
                <a:solidFill>
                  <a:prstClr val="black"/>
                </a:solidFill>
                <a:latin typeface="Arial Narrow Bold"/>
                <a:cs typeface="Arial Narrow Bold"/>
              </a:rPr>
              <a:t>2018</a:t>
            </a:r>
          </a:p>
        </p:txBody>
      </p:sp>
    </p:spTree>
    <p:custDataLst>
      <p:tags r:id="rId3"/>
    </p:custDataLst>
    <p:extLst>
      <p:ext uri="{BB962C8B-B14F-4D97-AF65-F5344CB8AC3E}">
        <p14:creationId xmlns:p14="http://schemas.microsoft.com/office/powerpoint/2010/main" val="1786041955"/>
      </p:ext>
    </p:extLst>
  </p:cSld>
  <p:clrMap bg1="lt1" tx1="dk1" bg2="lt2" tx2="dk2" accent1="accent1" accent2="accent2" accent3="accent3" accent4="accent4" accent5="accent5" accent6="accent6" hlink="hlink" folHlink="folHlink"/>
  <p:sldLayoutIdLst>
    <p:sldLayoutId id="2147483723"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19.xml.rels><?xml version="1.0" encoding="UTF-8" standalone="yes"?>
<Relationships xmlns="http://schemas.openxmlformats.org/package/2006/relationships"><Relationship Id="rId8" Type="http://schemas.openxmlformats.org/officeDocument/2006/relationships/hyperlink" Target="https://www.rotary.org/myrotary/en/learning-reference/learn-topic/fundraising" TargetMode="External"/><Relationship Id="rId3" Type="http://schemas.openxmlformats.org/officeDocument/2006/relationships/notesSlide" Target="../notesSlides/notesSlide19.xml"/><Relationship Id="rId7" Type="http://schemas.openxmlformats.org/officeDocument/2006/relationships/hyperlink" Target="https://www.rotary.org/myrotary/en/document/rotary-foundation-reference-guide" TargetMode="Externa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hyperlink" Target="https://www.rotary.org/myrotary/en/document/rotary-foundation-facts" TargetMode="External"/><Relationship Id="rId5" Type="http://schemas.openxmlformats.org/officeDocument/2006/relationships/hyperlink" Target="https://www.rotary.org/en/annual-report-2017" TargetMode="External"/><Relationship Id="rId4" Type="http://schemas.openxmlformats.org/officeDocument/2006/relationships/hyperlink" Target="https://vimeo.com/rotary" TargetMode="External"/><Relationship Id="rId9" Type="http://schemas.openxmlformats.org/officeDocument/2006/relationships/hyperlink" Target="https://www.rotary.org/myrotary/en/document/rotary-direct-frequently-asked-questions"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3.xml"/><Relationship Id="rId4" Type="http://schemas.openxmlformats.org/officeDocument/2006/relationships/hyperlink" Target="mailto:rotarysupportcenter@rotary.org"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91634" y="1582003"/>
            <a:ext cx="4972713" cy="291465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80000"/>
              </a:lnSpc>
            </a:pPr>
            <a:r>
              <a:rPr lang="en-US" sz="5400" b="1" spc="-150" dirty="0">
                <a:solidFill>
                  <a:srgbClr val="FFFFFF"/>
                </a:solidFill>
                <a:latin typeface="Arial Narrow Bold"/>
                <a:cs typeface="Arial Narrow Bold"/>
              </a:rPr>
              <a:t>FOUNDATION FUNDING AND FUNDRAISING</a:t>
            </a:r>
          </a:p>
        </p:txBody>
      </p:sp>
      <p:sp>
        <p:nvSpPr>
          <p:cNvPr id="6" name="Title 1"/>
          <p:cNvSpPr txBox="1">
            <a:spLocks/>
          </p:cNvSpPr>
          <p:nvPr/>
        </p:nvSpPr>
        <p:spPr>
          <a:xfrm>
            <a:off x="709061" y="3776869"/>
            <a:ext cx="4972713" cy="1660777"/>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a:lnSpc>
                <a:spcPct val="90000"/>
              </a:lnSpc>
            </a:pPr>
            <a:endParaRPr lang="en-US" sz="3600" b="0" spc="0" dirty="0">
              <a:solidFill>
                <a:srgbClr val="FFFFFF"/>
              </a:solidFill>
              <a:latin typeface="Arial"/>
              <a:cs typeface="Arial"/>
            </a:endParaRPr>
          </a:p>
        </p:txBody>
      </p:sp>
    </p:spTree>
    <p:custDataLst>
      <p:tags r:id="rId1"/>
    </p:custDataLst>
    <p:extLst>
      <p:ext uri="{BB962C8B-B14F-4D97-AF65-F5344CB8AC3E}">
        <p14:creationId xmlns:p14="http://schemas.microsoft.com/office/powerpoint/2010/main" val="385338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81891" y="225449"/>
            <a:ext cx="8371134"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SHARE  SYSTEM</a:t>
            </a:r>
          </a:p>
        </p:txBody>
      </p:sp>
      <p:pic>
        <p:nvPicPr>
          <p:cNvPr id="2" name="Picture 1"/>
          <p:cNvPicPr>
            <a:picLocks noChangeAspect="1"/>
          </p:cNvPicPr>
          <p:nvPr/>
        </p:nvPicPr>
        <p:blipFill>
          <a:blip r:embed="rId4"/>
          <a:stretch>
            <a:fillRect/>
          </a:stretch>
        </p:blipFill>
        <p:spPr>
          <a:xfrm>
            <a:off x="611490" y="1351722"/>
            <a:ext cx="7787107" cy="4571096"/>
          </a:xfrm>
          <a:prstGeom prst="rect">
            <a:avLst/>
          </a:prstGeom>
        </p:spPr>
      </p:pic>
    </p:spTree>
    <p:custDataLst>
      <p:tags r:id="rId1"/>
    </p:custDataLst>
    <p:extLst>
      <p:ext uri="{BB962C8B-B14F-4D97-AF65-F5344CB8AC3E}">
        <p14:creationId xmlns:p14="http://schemas.microsoft.com/office/powerpoint/2010/main" val="136512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4070" y="225449"/>
            <a:ext cx="8528955"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SHARE  SYSTEM</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09970" y="1335925"/>
            <a:ext cx="5457185" cy="4815162"/>
          </a:xfrm>
          <a:prstGeom prst="rect">
            <a:avLst/>
          </a:prstGeom>
        </p:spPr>
      </p:pic>
    </p:spTree>
    <p:custDataLst>
      <p:tags r:id="rId1"/>
    </p:custDataLst>
    <p:extLst>
      <p:ext uri="{BB962C8B-B14F-4D97-AF65-F5344CB8AC3E}">
        <p14:creationId xmlns:p14="http://schemas.microsoft.com/office/powerpoint/2010/main" val="32193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075551" y="2870096"/>
            <a:ext cx="1736019" cy="338554"/>
          </a:xfrm>
          <a:prstGeom prst="rect">
            <a:avLst/>
          </a:prstGeom>
          <a:noFill/>
        </p:spPr>
        <p:txBody>
          <a:bodyPr wrap="square" rtlCol="0">
            <a:spAutoFit/>
          </a:bodyPr>
          <a:lstStyle/>
          <a:p>
            <a:pPr algn="ctr"/>
            <a:r>
              <a:rPr lang="en-US" sz="1600" b="1" dirty="0">
                <a:ln>
                  <a:solidFill>
                    <a:srgbClr val="687D90"/>
                  </a:solidFill>
                </a:ln>
                <a:latin typeface="Arial" panose="020B0604020202020204" pitchFamily="34" charset="0"/>
                <a:cs typeface="Arial" panose="020B0604020202020204" pitchFamily="34" charset="0"/>
              </a:rPr>
              <a:t>Funds spent</a:t>
            </a:r>
          </a:p>
        </p:txBody>
      </p:sp>
      <p:grpSp>
        <p:nvGrpSpPr>
          <p:cNvPr id="51" name="Group 50"/>
          <p:cNvGrpSpPr/>
          <p:nvPr/>
        </p:nvGrpSpPr>
        <p:grpSpPr>
          <a:xfrm>
            <a:off x="1952845" y="965181"/>
            <a:ext cx="5116637" cy="4063999"/>
            <a:chOff x="1690562" y="1397000"/>
            <a:chExt cx="5116637" cy="4063999"/>
          </a:xfrm>
        </p:grpSpPr>
        <p:sp>
          <p:nvSpPr>
            <p:cNvPr id="52" name="Shape 51"/>
            <p:cNvSpPr/>
            <p:nvPr/>
          </p:nvSpPr>
          <p:spPr>
            <a:xfrm rot="1735397">
              <a:off x="1690562" y="1904975"/>
              <a:ext cx="3508285" cy="2446591"/>
            </a:xfrm>
            <a:prstGeom prst="swooshArrow">
              <a:avLst>
                <a:gd name="adj1" fmla="val 16310"/>
                <a:gd name="adj2" fmla="val 31370"/>
              </a:avLst>
            </a:prstGeom>
            <a:solidFill>
              <a:srgbClr val="01B4E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6" name="Freeform 55"/>
            <p:cNvSpPr/>
            <p:nvPr/>
          </p:nvSpPr>
          <p:spPr>
            <a:xfrm>
              <a:off x="2336799" y="1397000"/>
              <a:ext cx="1654048" cy="650240"/>
            </a:xfrm>
            <a:custGeom>
              <a:avLst/>
              <a:gdLst>
                <a:gd name="connsiteX0" fmla="*/ 0 w 1654048"/>
                <a:gd name="connsiteY0" fmla="*/ 0 h 650240"/>
                <a:gd name="connsiteX1" fmla="*/ 1654048 w 1654048"/>
                <a:gd name="connsiteY1" fmla="*/ 0 h 650240"/>
                <a:gd name="connsiteX2" fmla="*/ 1654048 w 1654048"/>
                <a:gd name="connsiteY2" fmla="*/ 650240 h 650240"/>
                <a:gd name="connsiteX3" fmla="*/ 0 w 1654048"/>
                <a:gd name="connsiteY3" fmla="*/ 650240 h 650240"/>
                <a:gd name="connsiteX4" fmla="*/ 0 w 1654048"/>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048" h="650240">
                  <a:moveTo>
                    <a:pt x="0" y="0"/>
                  </a:moveTo>
                  <a:lnTo>
                    <a:pt x="1654048" y="0"/>
                  </a:lnTo>
                  <a:lnTo>
                    <a:pt x="1654048"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b" anchorCtr="0">
              <a:noAutofit/>
            </a:bodyPr>
            <a:lstStyle/>
            <a:p>
              <a:pPr lvl="0" algn="ctr" defTabSz="1733550">
                <a:lnSpc>
                  <a:spcPct val="90000"/>
                </a:lnSpc>
                <a:spcBef>
                  <a:spcPct val="0"/>
                </a:spcBef>
                <a:spcAft>
                  <a:spcPct val="35000"/>
                </a:spcAft>
              </a:pPr>
              <a:endParaRPr lang="en-US" sz="3900" kern="1200" dirty="0">
                <a:noFill/>
              </a:endParaRPr>
            </a:p>
          </p:txBody>
        </p:sp>
        <p:sp>
          <p:nvSpPr>
            <p:cNvPr id="57" name="Freeform 56"/>
            <p:cNvSpPr/>
            <p:nvPr/>
          </p:nvSpPr>
          <p:spPr>
            <a:xfrm>
              <a:off x="4393183" y="2244344"/>
              <a:ext cx="2414016" cy="650240"/>
            </a:xfrm>
            <a:custGeom>
              <a:avLst/>
              <a:gdLst>
                <a:gd name="connsiteX0" fmla="*/ 0 w 2414016"/>
                <a:gd name="connsiteY0" fmla="*/ 0 h 650240"/>
                <a:gd name="connsiteX1" fmla="*/ 2414016 w 2414016"/>
                <a:gd name="connsiteY1" fmla="*/ 0 h 650240"/>
                <a:gd name="connsiteX2" fmla="*/ 2414016 w 2414016"/>
                <a:gd name="connsiteY2" fmla="*/ 650240 h 650240"/>
                <a:gd name="connsiteX3" fmla="*/ 0 w 2414016"/>
                <a:gd name="connsiteY3" fmla="*/ 650240 h 650240"/>
                <a:gd name="connsiteX4" fmla="*/ 0 w 2414016"/>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4016" h="650240">
                  <a:moveTo>
                    <a:pt x="0" y="0"/>
                  </a:moveTo>
                  <a:lnTo>
                    <a:pt x="2414016" y="0"/>
                  </a:lnTo>
                  <a:lnTo>
                    <a:pt x="2414016"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lvl="0" algn="l" defTabSz="1733550">
                <a:lnSpc>
                  <a:spcPct val="90000"/>
                </a:lnSpc>
                <a:spcBef>
                  <a:spcPct val="0"/>
                </a:spcBef>
                <a:spcAft>
                  <a:spcPct val="35000"/>
                </a:spcAft>
              </a:pPr>
              <a:endParaRPr lang="en-US" sz="3900" kern="1200" dirty="0">
                <a:noFill/>
              </a:endParaRPr>
            </a:p>
          </p:txBody>
        </p:sp>
        <p:sp>
          <p:nvSpPr>
            <p:cNvPr id="58" name="Freeform 57"/>
            <p:cNvSpPr/>
            <p:nvPr/>
          </p:nvSpPr>
          <p:spPr>
            <a:xfrm>
              <a:off x="2336799" y="2733649"/>
              <a:ext cx="1922272" cy="650240"/>
            </a:xfrm>
            <a:custGeom>
              <a:avLst/>
              <a:gdLst>
                <a:gd name="connsiteX0" fmla="*/ 0 w 1922272"/>
                <a:gd name="connsiteY0" fmla="*/ 0 h 650240"/>
                <a:gd name="connsiteX1" fmla="*/ 1922272 w 1922272"/>
                <a:gd name="connsiteY1" fmla="*/ 0 h 650240"/>
                <a:gd name="connsiteX2" fmla="*/ 1922272 w 1922272"/>
                <a:gd name="connsiteY2" fmla="*/ 650240 h 650240"/>
                <a:gd name="connsiteX3" fmla="*/ 0 w 1922272"/>
                <a:gd name="connsiteY3" fmla="*/ 650240 h 650240"/>
                <a:gd name="connsiteX4" fmla="*/ 0 w 1922272"/>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2272" h="650240">
                  <a:moveTo>
                    <a:pt x="0" y="0"/>
                  </a:moveTo>
                  <a:lnTo>
                    <a:pt x="1922272" y="0"/>
                  </a:lnTo>
                  <a:lnTo>
                    <a:pt x="1922272"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lvl="0" algn="r" defTabSz="1733550">
                <a:lnSpc>
                  <a:spcPct val="90000"/>
                </a:lnSpc>
                <a:spcBef>
                  <a:spcPct val="0"/>
                </a:spcBef>
                <a:spcAft>
                  <a:spcPct val="35000"/>
                </a:spcAft>
              </a:pPr>
              <a:endParaRPr lang="en-US" sz="3900" kern="1200" dirty="0">
                <a:noFill/>
              </a:endParaRPr>
            </a:p>
          </p:txBody>
        </p:sp>
        <p:sp>
          <p:nvSpPr>
            <p:cNvPr id="59" name="Freeform 58"/>
            <p:cNvSpPr/>
            <p:nvPr/>
          </p:nvSpPr>
          <p:spPr>
            <a:xfrm>
              <a:off x="5331968" y="3305860"/>
              <a:ext cx="1475231" cy="650240"/>
            </a:xfrm>
            <a:custGeom>
              <a:avLst/>
              <a:gdLst>
                <a:gd name="connsiteX0" fmla="*/ 0 w 1475231"/>
                <a:gd name="connsiteY0" fmla="*/ 0 h 650240"/>
                <a:gd name="connsiteX1" fmla="*/ 1475231 w 1475231"/>
                <a:gd name="connsiteY1" fmla="*/ 0 h 650240"/>
                <a:gd name="connsiteX2" fmla="*/ 1475231 w 1475231"/>
                <a:gd name="connsiteY2" fmla="*/ 650240 h 650240"/>
                <a:gd name="connsiteX3" fmla="*/ 0 w 1475231"/>
                <a:gd name="connsiteY3" fmla="*/ 650240 h 650240"/>
                <a:gd name="connsiteX4" fmla="*/ 0 w 1475231"/>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231" h="650240">
                  <a:moveTo>
                    <a:pt x="0" y="0"/>
                  </a:moveTo>
                  <a:lnTo>
                    <a:pt x="1475231" y="0"/>
                  </a:lnTo>
                  <a:lnTo>
                    <a:pt x="1475231"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lvl="0" algn="l" defTabSz="1733550">
                <a:lnSpc>
                  <a:spcPct val="90000"/>
                </a:lnSpc>
                <a:spcBef>
                  <a:spcPct val="0"/>
                </a:spcBef>
                <a:spcAft>
                  <a:spcPct val="35000"/>
                </a:spcAft>
              </a:pPr>
              <a:endParaRPr lang="en-US" sz="3900" kern="1200" dirty="0">
                <a:noFill/>
              </a:endParaRPr>
            </a:p>
          </p:txBody>
        </p:sp>
        <p:sp>
          <p:nvSpPr>
            <p:cNvPr id="60" name="Freeform 59"/>
            <p:cNvSpPr/>
            <p:nvPr/>
          </p:nvSpPr>
          <p:spPr>
            <a:xfrm>
              <a:off x="4571999" y="4810759"/>
              <a:ext cx="2235200" cy="650240"/>
            </a:xfrm>
            <a:custGeom>
              <a:avLst/>
              <a:gdLst>
                <a:gd name="connsiteX0" fmla="*/ 0 w 2235200"/>
                <a:gd name="connsiteY0" fmla="*/ 0 h 650240"/>
                <a:gd name="connsiteX1" fmla="*/ 2235200 w 2235200"/>
                <a:gd name="connsiteY1" fmla="*/ 0 h 650240"/>
                <a:gd name="connsiteX2" fmla="*/ 2235200 w 2235200"/>
                <a:gd name="connsiteY2" fmla="*/ 650240 h 650240"/>
                <a:gd name="connsiteX3" fmla="*/ 0 w 2235200"/>
                <a:gd name="connsiteY3" fmla="*/ 650240 h 650240"/>
                <a:gd name="connsiteX4" fmla="*/ 0 w 2235200"/>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00" h="650240">
                  <a:moveTo>
                    <a:pt x="0" y="0"/>
                  </a:moveTo>
                  <a:lnTo>
                    <a:pt x="2235200" y="0"/>
                  </a:lnTo>
                  <a:lnTo>
                    <a:pt x="2235200"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t" anchorCtr="0">
              <a:noAutofit/>
            </a:bodyPr>
            <a:lstStyle/>
            <a:p>
              <a:pPr lvl="0" algn="ctr" defTabSz="1733550">
                <a:lnSpc>
                  <a:spcPct val="90000"/>
                </a:lnSpc>
                <a:spcBef>
                  <a:spcPct val="0"/>
                </a:spcBef>
                <a:spcAft>
                  <a:spcPct val="35000"/>
                </a:spcAft>
              </a:pPr>
              <a:endParaRPr lang="en-US" sz="3900" kern="1200" dirty="0">
                <a:noFill/>
              </a:endParaRPr>
            </a:p>
          </p:txBody>
        </p:sp>
      </p:grpSp>
      <p:sp>
        <p:nvSpPr>
          <p:cNvPr id="4" name="Title 1"/>
          <p:cNvSpPr txBox="1">
            <a:spLocks/>
          </p:cNvSpPr>
          <p:nvPr/>
        </p:nvSpPr>
        <p:spPr>
          <a:xfrm>
            <a:off x="449693" y="351897"/>
            <a:ext cx="8503331" cy="748401"/>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SHARE  PROCESS</a:t>
            </a:r>
          </a:p>
        </p:txBody>
      </p:sp>
      <p:grpSp>
        <p:nvGrpSpPr>
          <p:cNvPr id="6" name="Group 5"/>
          <p:cNvGrpSpPr/>
          <p:nvPr/>
        </p:nvGrpSpPr>
        <p:grpSpPr>
          <a:xfrm>
            <a:off x="1122952" y="3670309"/>
            <a:ext cx="6772399" cy="2133"/>
            <a:chOff x="1093664" y="2807863"/>
            <a:chExt cx="6772399" cy="2133"/>
          </a:xfrm>
        </p:grpSpPr>
        <p:sp>
          <p:nvSpPr>
            <p:cNvPr id="37" name="Line 7"/>
            <p:cNvSpPr>
              <a:spLocks noChangeShapeType="1"/>
            </p:cNvSpPr>
            <p:nvPr/>
          </p:nvSpPr>
          <p:spPr bwMode="auto">
            <a:xfrm>
              <a:off x="1093664" y="2809534"/>
              <a:ext cx="1360487" cy="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p>
          </p:txBody>
        </p:sp>
        <p:sp>
          <p:nvSpPr>
            <p:cNvPr id="38" name="Line 8"/>
            <p:cNvSpPr>
              <a:spLocks noChangeShapeType="1"/>
            </p:cNvSpPr>
            <p:nvPr/>
          </p:nvSpPr>
          <p:spPr bwMode="auto">
            <a:xfrm>
              <a:off x="2417153" y="2809534"/>
              <a:ext cx="1362075" cy="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p>
          </p:txBody>
        </p:sp>
        <p:sp>
          <p:nvSpPr>
            <p:cNvPr id="39" name="Line 9"/>
            <p:cNvSpPr>
              <a:spLocks noChangeShapeType="1"/>
            </p:cNvSpPr>
            <p:nvPr/>
          </p:nvSpPr>
          <p:spPr bwMode="auto">
            <a:xfrm>
              <a:off x="3790951" y="2809996"/>
              <a:ext cx="1390650" cy="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p>
          </p:txBody>
        </p:sp>
        <p:sp>
          <p:nvSpPr>
            <p:cNvPr id="40" name="Line 10"/>
            <p:cNvSpPr>
              <a:spLocks noChangeShapeType="1"/>
            </p:cNvSpPr>
            <p:nvPr/>
          </p:nvSpPr>
          <p:spPr bwMode="auto">
            <a:xfrm>
              <a:off x="6505575" y="2809996"/>
              <a:ext cx="1360488" cy="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p>
          </p:txBody>
        </p:sp>
        <p:sp>
          <p:nvSpPr>
            <p:cNvPr id="41" name="Line 11"/>
            <p:cNvSpPr>
              <a:spLocks noChangeShapeType="1"/>
            </p:cNvSpPr>
            <p:nvPr/>
          </p:nvSpPr>
          <p:spPr bwMode="auto">
            <a:xfrm>
              <a:off x="5181601" y="2807863"/>
              <a:ext cx="1360487" cy="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p>
          </p:txBody>
        </p:sp>
      </p:grpSp>
      <p:grpSp>
        <p:nvGrpSpPr>
          <p:cNvPr id="7" name="Group 6"/>
          <p:cNvGrpSpPr/>
          <p:nvPr/>
        </p:nvGrpSpPr>
        <p:grpSpPr>
          <a:xfrm>
            <a:off x="1097683" y="3221296"/>
            <a:ext cx="6777510" cy="482564"/>
            <a:chOff x="1060788" y="2356653"/>
            <a:chExt cx="6777510" cy="482564"/>
          </a:xfrm>
        </p:grpSpPr>
        <p:sp>
          <p:nvSpPr>
            <p:cNvPr id="26" name="Text Box 6"/>
            <p:cNvSpPr txBox="1">
              <a:spLocks noChangeArrowheads="1"/>
            </p:cNvSpPr>
            <p:nvPr/>
          </p:nvSpPr>
          <p:spPr bwMode="auto">
            <a:xfrm>
              <a:off x="6571900" y="2379421"/>
              <a:ext cx="1219200" cy="376238"/>
            </a:xfrm>
            <a:prstGeom prst="rect">
              <a:avLst/>
            </a:prstGeom>
            <a:solidFill>
              <a:srgbClr val="DDDDDD"/>
            </a:solidFill>
            <a:ln w="9525">
              <a:noFill/>
              <a:miter lim="800000"/>
              <a:headEnd/>
              <a:tailEnd/>
            </a:ln>
          </p:spPr>
          <p:txBody>
            <a:bodyPr anchor="b" anchorCtr="1">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dirty="0">
                  <a:solidFill>
                    <a:srgbClr val="687D90"/>
                  </a:solidFill>
                </a:rPr>
                <a:t>2020-21</a:t>
              </a:r>
            </a:p>
          </p:txBody>
        </p:sp>
        <p:sp>
          <p:nvSpPr>
            <p:cNvPr id="27" name="Line 12"/>
            <p:cNvSpPr>
              <a:spLocks noChangeShapeType="1"/>
            </p:cNvSpPr>
            <p:nvPr/>
          </p:nvSpPr>
          <p:spPr bwMode="auto">
            <a:xfrm>
              <a:off x="1060788" y="2380761"/>
              <a:ext cx="0" cy="45720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solidFill>
                  <a:srgbClr val="687D90"/>
                </a:solidFill>
              </a:endParaRPr>
            </a:p>
          </p:txBody>
        </p:sp>
        <p:sp>
          <p:nvSpPr>
            <p:cNvPr id="28" name="Line 13"/>
            <p:cNvSpPr>
              <a:spLocks noChangeShapeType="1"/>
            </p:cNvSpPr>
            <p:nvPr/>
          </p:nvSpPr>
          <p:spPr bwMode="auto">
            <a:xfrm>
              <a:off x="2373313" y="2363787"/>
              <a:ext cx="0" cy="45720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solidFill>
                  <a:srgbClr val="687D90"/>
                </a:solidFill>
              </a:endParaRPr>
            </a:p>
          </p:txBody>
        </p:sp>
        <p:sp>
          <p:nvSpPr>
            <p:cNvPr id="29" name="Line 14"/>
            <p:cNvSpPr>
              <a:spLocks noChangeShapeType="1"/>
            </p:cNvSpPr>
            <p:nvPr/>
          </p:nvSpPr>
          <p:spPr bwMode="auto">
            <a:xfrm>
              <a:off x="3765550" y="2378872"/>
              <a:ext cx="0" cy="45720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solidFill>
                  <a:srgbClr val="687D90"/>
                </a:solidFill>
              </a:endParaRPr>
            </a:p>
          </p:txBody>
        </p:sp>
        <p:sp>
          <p:nvSpPr>
            <p:cNvPr id="30" name="Line 15"/>
            <p:cNvSpPr>
              <a:spLocks noChangeShapeType="1"/>
            </p:cNvSpPr>
            <p:nvPr/>
          </p:nvSpPr>
          <p:spPr bwMode="auto">
            <a:xfrm>
              <a:off x="5168699" y="2382017"/>
              <a:ext cx="0" cy="45720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solidFill>
                  <a:srgbClr val="687D90"/>
                </a:solidFill>
              </a:endParaRPr>
            </a:p>
          </p:txBody>
        </p:sp>
        <p:sp>
          <p:nvSpPr>
            <p:cNvPr id="31" name="Text Box 16"/>
            <p:cNvSpPr txBox="1">
              <a:spLocks noChangeArrowheads="1"/>
            </p:cNvSpPr>
            <p:nvPr/>
          </p:nvSpPr>
          <p:spPr bwMode="auto">
            <a:xfrm>
              <a:off x="1101604" y="2388977"/>
              <a:ext cx="1219200" cy="376237"/>
            </a:xfrm>
            <a:prstGeom prst="rect">
              <a:avLst/>
            </a:prstGeom>
            <a:noFill/>
            <a:ln>
              <a:headEnd/>
              <a:tailEnd/>
            </a:ln>
          </p:spPr>
          <p:style>
            <a:lnRef idx="0">
              <a:schemeClr val="accent3"/>
            </a:lnRef>
            <a:fillRef idx="3">
              <a:schemeClr val="accent3"/>
            </a:fillRef>
            <a:effectRef idx="3">
              <a:schemeClr val="accent3"/>
            </a:effectRef>
            <a:fontRef idx="minor">
              <a:schemeClr val="lt1"/>
            </a:fontRef>
          </p:style>
          <p:txBody>
            <a:bodyPr anchor="b" anchorCtr="1">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b="1" dirty="0">
                  <a:solidFill>
                    <a:srgbClr val="687D90"/>
                  </a:solidFill>
                </a:rPr>
                <a:t>2016-17</a:t>
              </a:r>
              <a:endParaRPr lang="en-US" b="1" dirty="0">
                <a:solidFill>
                  <a:srgbClr val="687D90"/>
                </a:solidFill>
                <a:latin typeface="Impact" pitchFamily="1" charset="0"/>
              </a:endParaRPr>
            </a:p>
          </p:txBody>
        </p:sp>
        <p:sp>
          <p:nvSpPr>
            <p:cNvPr id="32" name="Line 20"/>
            <p:cNvSpPr>
              <a:spLocks noChangeShapeType="1"/>
            </p:cNvSpPr>
            <p:nvPr/>
          </p:nvSpPr>
          <p:spPr bwMode="auto">
            <a:xfrm>
              <a:off x="6527799" y="2356653"/>
              <a:ext cx="0" cy="45720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solidFill>
                  <a:srgbClr val="687D90"/>
                </a:solidFill>
              </a:endParaRPr>
            </a:p>
          </p:txBody>
        </p:sp>
        <p:sp>
          <p:nvSpPr>
            <p:cNvPr id="33" name="Line 21"/>
            <p:cNvSpPr>
              <a:spLocks noChangeShapeType="1"/>
            </p:cNvSpPr>
            <p:nvPr/>
          </p:nvSpPr>
          <p:spPr bwMode="auto">
            <a:xfrm>
              <a:off x="7838298" y="2373601"/>
              <a:ext cx="0" cy="457200"/>
            </a:xfrm>
            <a:prstGeom prst="line">
              <a:avLst/>
            </a:prstGeom>
            <a:noFill/>
            <a:ln w="57150">
              <a:solidFill>
                <a:srgbClr val="687D90"/>
              </a:solidFill>
              <a:round/>
              <a:headEnd/>
              <a:tailEnd/>
            </a:ln>
            <a:extLst>
              <a:ext uri="{909E8E84-426E-40DD-AFC4-6F175D3DCCD1}">
                <a14:hiddenFill xmlns:a14="http://schemas.microsoft.com/office/drawing/2010/main">
                  <a:noFill/>
                </a14:hiddenFill>
              </a:ext>
            </a:extLst>
          </p:spPr>
          <p:txBody>
            <a:bodyPr anchor="b" anchorCtr="1"/>
            <a:lstStyle/>
            <a:p>
              <a:endParaRPr lang="en-US" dirty="0">
                <a:solidFill>
                  <a:srgbClr val="687D90"/>
                </a:solidFill>
              </a:endParaRPr>
            </a:p>
          </p:txBody>
        </p:sp>
        <p:sp>
          <p:nvSpPr>
            <p:cNvPr id="34" name="Text Box 25"/>
            <p:cNvSpPr txBox="1">
              <a:spLocks noChangeArrowheads="1"/>
            </p:cNvSpPr>
            <p:nvPr/>
          </p:nvSpPr>
          <p:spPr bwMode="auto">
            <a:xfrm>
              <a:off x="2503832" y="2373774"/>
              <a:ext cx="1261718" cy="376238"/>
            </a:xfrm>
            <a:prstGeom prst="rect">
              <a:avLst/>
            </a:prstGeom>
            <a:noFill/>
            <a:ln>
              <a:headEnd/>
              <a:tailEnd/>
            </a:ln>
          </p:spPr>
          <p:style>
            <a:lnRef idx="0">
              <a:schemeClr val="accent3"/>
            </a:lnRef>
            <a:fillRef idx="3">
              <a:schemeClr val="accent3"/>
            </a:fillRef>
            <a:effectRef idx="3">
              <a:schemeClr val="accent3"/>
            </a:effectRef>
            <a:fontRef idx="minor">
              <a:schemeClr val="lt1"/>
            </a:fontRef>
          </p:style>
          <p:txBody>
            <a:bodyPr wrap="square" anchor="b" anchorCtr="1">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b="1" dirty="0">
                  <a:solidFill>
                    <a:srgbClr val="687D90"/>
                  </a:solidFill>
                </a:rPr>
                <a:t>2017-18</a:t>
              </a:r>
            </a:p>
          </p:txBody>
        </p:sp>
        <p:sp>
          <p:nvSpPr>
            <p:cNvPr id="35" name="Text Box 26"/>
            <p:cNvSpPr txBox="1">
              <a:spLocks noChangeArrowheads="1"/>
            </p:cNvSpPr>
            <p:nvPr/>
          </p:nvSpPr>
          <p:spPr bwMode="auto">
            <a:xfrm>
              <a:off x="3888538" y="2373313"/>
              <a:ext cx="1219200" cy="376237"/>
            </a:xfrm>
            <a:prstGeom prst="rect">
              <a:avLst/>
            </a:prstGeom>
            <a:noFill/>
            <a:ln>
              <a:headEnd/>
              <a:tailEnd/>
            </a:ln>
          </p:spPr>
          <p:style>
            <a:lnRef idx="0">
              <a:schemeClr val="accent3"/>
            </a:lnRef>
            <a:fillRef idx="3">
              <a:schemeClr val="accent3"/>
            </a:fillRef>
            <a:effectRef idx="3">
              <a:schemeClr val="accent3"/>
            </a:effectRef>
            <a:fontRef idx="minor">
              <a:schemeClr val="lt1"/>
            </a:fontRef>
          </p:style>
          <p:txBody>
            <a:bodyPr anchor="b" anchorCtr="1">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b="1" dirty="0">
                  <a:solidFill>
                    <a:srgbClr val="687D90"/>
                  </a:solidFill>
                </a:rPr>
                <a:t>2018-19</a:t>
              </a:r>
            </a:p>
          </p:txBody>
        </p:sp>
        <p:sp>
          <p:nvSpPr>
            <p:cNvPr id="36" name="Text Box 28"/>
            <p:cNvSpPr txBox="1">
              <a:spLocks noChangeArrowheads="1"/>
            </p:cNvSpPr>
            <p:nvPr/>
          </p:nvSpPr>
          <p:spPr bwMode="auto">
            <a:xfrm>
              <a:off x="5281610" y="2379421"/>
              <a:ext cx="1143000" cy="376238"/>
            </a:xfrm>
            <a:prstGeom prst="rect">
              <a:avLst/>
            </a:prstGeom>
            <a:solidFill>
              <a:srgbClr val="F7A81B"/>
            </a:solidFill>
            <a:ln>
              <a:headEnd/>
              <a:tailEnd/>
            </a:ln>
          </p:spPr>
          <p:style>
            <a:lnRef idx="0">
              <a:schemeClr val="accent1"/>
            </a:lnRef>
            <a:fillRef idx="3">
              <a:schemeClr val="accent1"/>
            </a:fillRef>
            <a:effectRef idx="3">
              <a:schemeClr val="accent1"/>
            </a:effectRef>
            <a:fontRef idx="minor">
              <a:schemeClr val="lt1"/>
            </a:fontRef>
          </p:style>
          <p:txBody>
            <a:bodyPr anchor="b" anchorCtr="1">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b="1" dirty="0">
                  <a:solidFill>
                    <a:srgbClr val="687D90"/>
                  </a:solidFill>
                </a:rPr>
                <a:t>2019-20</a:t>
              </a:r>
            </a:p>
          </p:txBody>
        </p:sp>
      </p:grpSp>
      <p:sp>
        <p:nvSpPr>
          <p:cNvPr id="9" name="TextBox 8"/>
          <p:cNvSpPr txBox="1"/>
          <p:nvPr/>
        </p:nvSpPr>
        <p:spPr>
          <a:xfrm>
            <a:off x="961424" y="2882194"/>
            <a:ext cx="1736019" cy="338554"/>
          </a:xfrm>
          <a:prstGeom prst="rect">
            <a:avLst/>
          </a:prstGeom>
          <a:noFill/>
        </p:spPr>
        <p:txBody>
          <a:bodyPr wrap="square" rtlCol="0">
            <a:spAutoFit/>
          </a:bodyPr>
          <a:lstStyle/>
          <a:p>
            <a:pPr algn="ctr"/>
            <a:r>
              <a:rPr lang="en-US" sz="1600" b="1" dirty="0">
                <a:ln>
                  <a:solidFill>
                    <a:srgbClr val="687D90"/>
                  </a:solidFill>
                </a:ln>
                <a:latin typeface="Arial" panose="020B0604020202020204" pitchFamily="34" charset="0"/>
                <a:cs typeface="Arial" panose="020B0604020202020204" pitchFamily="34" charset="0"/>
              </a:rPr>
              <a:t>Funds raised</a:t>
            </a:r>
          </a:p>
        </p:txBody>
      </p:sp>
      <p:sp>
        <p:nvSpPr>
          <p:cNvPr id="11" name="TextBox 10"/>
          <p:cNvSpPr txBox="1"/>
          <p:nvPr/>
        </p:nvSpPr>
        <p:spPr>
          <a:xfrm>
            <a:off x="6446395" y="2630481"/>
            <a:ext cx="1736019" cy="584775"/>
          </a:xfrm>
          <a:prstGeom prst="rect">
            <a:avLst/>
          </a:prstGeom>
          <a:noFill/>
        </p:spPr>
        <p:txBody>
          <a:bodyPr wrap="square" rtlCol="0">
            <a:spAutoFit/>
          </a:bodyPr>
          <a:lstStyle/>
          <a:p>
            <a:pPr algn="ctr"/>
            <a:r>
              <a:rPr lang="en-US" sz="1600" b="1" dirty="0">
                <a:ln>
                  <a:solidFill>
                    <a:srgbClr val="687D90"/>
                  </a:solidFill>
                </a:ln>
                <a:latin typeface="Arial" panose="020B0604020202020204" pitchFamily="34" charset="0"/>
                <a:cs typeface="Arial" panose="020B0604020202020204" pitchFamily="34" charset="0"/>
              </a:rPr>
              <a:t>Unspent funds roll forward</a:t>
            </a:r>
          </a:p>
        </p:txBody>
      </p:sp>
      <p:grpSp>
        <p:nvGrpSpPr>
          <p:cNvPr id="12" name="Group 11"/>
          <p:cNvGrpSpPr/>
          <p:nvPr/>
        </p:nvGrpSpPr>
        <p:grpSpPr>
          <a:xfrm>
            <a:off x="3789574" y="4367368"/>
            <a:ext cx="1342070" cy="652607"/>
            <a:chOff x="4015740" y="3938617"/>
            <a:chExt cx="1342070" cy="652607"/>
          </a:xfrm>
          <a:solidFill>
            <a:schemeClr val="accent1"/>
          </a:solidFill>
        </p:grpSpPr>
        <p:sp>
          <p:nvSpPr>
            <p:cNvPr id="22" name="Rectangle 21"/>
            <p:cNvSpPr/>
            <p:nvPr/>
          </p:nvSpPr>
          <p:spPr>
            <a:xfrm>
              <a:off x="4015740" y="3938617"/>
              <a:ext cx="1342070" cy="646830"/>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extBox 22"/>
            <p:cNvSpPr txBox="1"/>
            <p:nvPr/>
          </p:nvSpPr>
          <p:spPr>
            <a:xfrm>
              <a:off x="4177104" y="3944893"/>
              <a:ext cx="1050286" cy="646331"/>
            </a:xfrm>
            <a:prstGeom prst="rect">
              <a:avLst/>
            </a:prstGeom>
            <a:solidFill>
              <a:srgbClr val="F7A81B"/>
            </a:solidFill>
          </p:spPr>
          <p:txBody>
            <a:bodyPr wrap="square" rtlCol="0">
              <a:spAutoFit/>
            </a:bodyPr>
            <a:lstStyle/>
            <a:p>
              <a:pPr algn="ctr"/>
              <a:r>
                <a:rPr lang="en-US" dirty="0">
                  <a:ln>
                    <a:solidFill>
                      <a:srgbClr val="687D90"/>
                    </a:solidFill>
                  </a:ln>
                  <a:latin typeface="Arial Narrow Bold" panose="020B0706020202030204" pitchFamily="34" charset="0"/>
                </a:rPr>
                <a:t>Global grants</a:t>
              </a:r>
            </a:p>
          </p:txBody>
        </p:sp>
      </p:grpSp>
      <p:grpSp>
        <p:nvGrpSpPr>
          <p:cNvPr id="13" name="Group 12"/>
          <p:cNvGrpSpPr/>
          <p:nvPr/>
        </p:nvGrpSpPr>
        <p:grpSpPr>
          <a:xfrm>
            <a:off x="5271371" y="4363594"/>
            <a:ext cx="1342070" cy="652607"/>
            <a:chOff x="4015740" y="3938617"/>
            <a:chExt cx="1342070" cy="652607"/>
          </a:xfrm>
          <a:solidFill>
            <a:schemeClr val="accent1"/>
          </a:solidFill>
        </p:grpSpPr>
        <p:sp>
          <p:nvSpPr>
            <p:cNvPr id="20" name="Rectangle 19"/>
            <p:cNvSpPr/>
            <p:nvPr/>
          </p:nvSpPr>
          <p:spPr>
            <a:xfrm>
              <a:off x="4015740" y="3938617"/>
              <a:ext cx="1342070" cy="646830"/>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extBox 20"/>
            <p:cNvSpPr txBox="1"/>
            <p:nvPr/>
          </p:nvSpPr>
          <p:spPr>
            <a:xfrm>
              <a:off x="4177104" y="3944893"/>
              <a:ext cx="1050286" cy="646331"/>
            </a:xfrm>
            <a:prstGeom prst="rect">
              <a:avLst/>
            </a:prstGeom>
            <a:solidFill>
              <a:srgbClr val="F7A81B"/>
            </a:solidFill>
          </p:spPr>
          <p:txBody>
            <a:bodyPr wrap="square" rtlCol="0">
              <a:spAutoFit/>
            </a:bodyPr>
            <a:lstStyle/>
            <a:p>
              <a:pPr algn="ctr"/>
              <a:r>
                <a:rPr lang="en-US" dirty="0">
                  <a:ln>
                    <a:solidFill>
                      <a:srgbClr val="687D90"/>
                    </a:solidFill>
                  </a:ln>
                  <a:latin typeface="Arial Narrow Bold" panose="020B0706020202030204" pitchFamily="34" charset="0"/>
                </a:rPr>
                <a:t>District grants</a:t>
              </a:r>
            </a:p>
          </p:txBody>
        </p:sp>
      </p:grpSp>
      <p:grpSp>
        <p:nvGrpSpPr>
          <p:cNvPr id="14" name="Group 13"/>
          <p:cNvGrpSpPr/>
          <p:nvPr/>
        </p:nvGrpSpPr>
        <p:grpSpPr>
          <a:xfrm>
            <a:off x="6776391" y="4368028"/>
            <a:ext cx="1342070" cy="646830"/>
            <a:chOff x="4015740" y="3938617"/>
            <a:chExt cx="1342070" cy="646830"/>
          </a:xfrm>
          <a:solidFill>
            <a:schemeClr val="accent1"/>
          </a:solidFill>
        </p:grpSpPr>
        <p:sp>
          <p:nvSpPr>
            <p:cNvPr id="18" name="Rectangle 17"/>
            <p:cNvSpPr/>
            <p:nvPr/>
          </p:nvSpPr>
          <p:spPr>
            <a:xfrm>
              <a:off x="4015740" y="3938617"/>
              <a:ext cx="1342070" cy="646830"/>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p:cNvSpPr txBox="1"/>
            <p:nvPr/>
          </p:nvSpPr>
          <p:spPr>
            <a:xfrm>
              <a:off x="4041394" y="4092810"/>
              <a:ext cx="1316416" cy="369332"/>
            </a:xfrm>
            <a:prstGeom prst="rect">
              <a:avLst/>
            </a:prstGeom>
            <a:solidFill>
              <a:srgbClr val="F7A81B"/>
            </a:solidFill>
          </p:spPr>
          <p:txBody>
            <a:bodyPr wrap="square" rtlCol="0">
              <a:spAutoFit/>
            </a:bodyPr>
            <a:lstStyle/>
            <a:p>
              <a:pPr algn="ctr"/>
              <a:r>
                <a:rPr lang="en-US" dirty="0">
                  <a:ln>
                    <a:solidFill>
                      <a:srgbClr val="687D90"/>
                    </a:solidFill>
                  </a:ln>
                  <a:latin typeface="Arial Narrow Bold" panose="020B0706020202030204" pitchFamily="34" charset="0"/>
                </a:rPr>
                <a:t>Donations</a:t>
              </a:r>
            </a:p>
          </p:txBody>
        </p:sp>
      </p:grpSp>
      <p:cxnSp>
        <p:nvCxnSpPr>
          <p:cNvPr id="15" name="Elbow Connector 14"/>
          <p:cNvCxnSpPr/>
          <p:nvPr/>
        </p:nvCxnSpPr>
        <p:spPr>
          <a:xfrm rot="5400000">
            <a:off x="4901126" y="3814555"/>
            <a:ext cx="576828" cy="463017"/>
          </a:xfrm>
          <a:prstGeom prst="bentConnector3">
            <a:avLst/>
          </a:prstGeom>
          <a:ln>
            <a:solidFill>
              <a:srgbClr val="687D90"/>
            </a:solidFill>
            <a:tailEnd type="arrow"/>
          </a:ln>
        </p:spPr>
        <p:style>
          <a:lnRef idx="2">
            <a:schemeClr val="accent1"/>
          </a:lnRef>
          <a:fillRef idx="0">
            <a:schemeClr val="accent1"/>
          </a:fillRef>
          <a:effectRef idx="1">
            <a:schemeClr val="accent1"/>
          </a:effectRef>
          <a:fontRef idx="minor">
            <a:schemeClr val="tx1"/>
          </a:fontRef>
        </p:style>
      </p:cxnSp>
      <p:cxnSp>
        <p:nvCxnSpPr>
          <p:cNvPr id="16" name="Elbow Connector 15"/>
          <p:cNvCxnSpPr/>
          <p:nvPr/>
        </p:nvCxnSpPr>
        <p:spPr>
          <a:xfrm rot="16200000" flipH="1">
            <a:off x="6390214" y="3827277"/>
            <a:ext cx="576829" cy="437572"/>
          </a:xfrm>
          <a:prstGeom prst="bentConnector3">
            <a:avLst/>
          </a:prstGeom>
          <a:ln>
            <a:solidFill>
              <a:srgbClr val="687D90"/>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5897217" y="3803374"/>
            <a:ext cx="9681" cy="531104"/>
          </a:xfrm>
          <a:prstGeom prst="straightConnector1">
            <a:avLst/>
          </a:prstGeom>
          <a:ln>
            <a:solidFill>
              <a:srgbClr val="687D90"/>
            </a:solidFill>
            <a:tailEnd type="arrow"/>
          </a:ln>
        </p:spPr>
        <p:style>
          <a:lnRef idx="2">
            <a:schemeClr val="accent1"/>
          </a:lnRef>
          <a:fillRef idx="0">
            <a:schemeClr val="accent1"/>
          </a:fillRef>
          <a:effectRef idx="1">
            <a:schemeClr val="accent1"/>
          </a:effectRef>
          <a:fontRef idx="minor">
            <a:schemeClr val="tx1"/>
          </a:fontRef>
        </p:style>
      </p:cxnSp>
      <p:sp>
        <p:nvSpPr>
          <p:cNvPr id="42" name="Rectangle 41"/>
          <p:cNvSpPr/>
          <p:nvPr/>
        </p:nvSpPr>
        <p:spPr>
          <a:xfrm>
            <a:off x="449694" y="1465318"/>
            <a:ext cx="1271270" cy="639635"/>
          </a:xfrm>
          <a:prstGeom prst="rect">
            <a:avLst/>
          </a:prstGeom>
          <a:solidFill>
            <a:srgbClr val="005DAA"/>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rial Narrow Bold" panose="020B0706020202030204" pitchFamily="34" charset="0"/>
              </a:rPr>
              <a:t>DDF</a:t>
            </a:r>
          </a:p>
        </p:txBody>
      </p:sp>
      <p:sp>
        <p:nvSpPr>
          <p:cNvPr id="43" name="Rectangle 42"/>
          <p:cNvSpPr/>
          <p:nvPr/>
        </p:nvSpPr>
        <p:spPr>
          <a:xfrm>
            <a:off x="449694" y="4711504"/>
            <a:ext cx="1271270" cy="639635"/>
          </a:xfrm>
          <a:prstGeom prst="rect">
            <a:avLst/>
          </a:prstGeom>
          <a:solidFill>
            <a:srgbClr val="005DAA"/>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rial Narrow Bold" panose="020B0706020202030204" pitchFamily="34" charset="0"/>
              </a:rPr>
              <a:t>World Fund</a:t>
            </a:r>
          </a:p>
        </p:txBody>
      </p:sp>
      <p:cxnSp>
        <p:nvCxnSpPr>
          <p:cNvPr id="3" name="Straight Arrow Connector 2"/>
          <p:cNvCxnSpPr/>
          <p:nvPr/>
        </p:nvCxnSpPr>
        <p:spPr>
          <a:xfrm flipV="1">
            <a:off x="1787404" y="4711504"/>
            <a:ext cx="1834570" cy="416043"/>
          </a:xfrm>
          <a:prstGeom prst="straightConnector1">
            <a:avLst/>
          </a:prstGeom>
          <a:ln>
            <a:solidFill>
              <a:srgbClr val="687D9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rot="20871057">
            <a:off x="1814811" y="4568295"/>
            <a:ext cx="160020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solidFill>
                    <a:srgbClr val="687D90"/>
                  </a:solidFill>
                </a:ln>
                <a:solidFill>
                  <a:prstClr val="black"/>
                </a:solidFill>
                <a:effectLst/>
                <a:uLnTx/>
                <a:uFillTx/>
                <a:latin typeface="Arial Narrow Bold" panose="020B0706020202030204" pitchFamily="34" charset="0"/>
              </a:rPr>
              <a:t>1:1 Match</a:t>
            </a:r>
          </a:p>
        </p:txBody>
      </p:sp>
      <p:grpSp>
        <p:nvGrpSpPr>
          <p:cNvPr id="62" name="Group 61"/>
          <p:cNvGrpSpPr/>
          <p:nvPr/>
        </p:nvGrpSpPr>
        <p:grpSpPr>
          <a:xfrm rot="412074">
            <a:off x="6315942" y="1210782"/>
            <a:ext cx="1732162" cy="2654335"/>
            <a:chOff x="2297136" y="1397000"/>
            <a:chExt cx="4510063" cy="4063999"/>
          </a:xfrm>
        </p:grpSpPr>
        <p:sp>
          <p:nvSpPr>
            <p:cNvPr id="63" name="Shape 62"/>
            <p:cNvSpPr/>
            <p:nvPr/>
          </p:nvSpPr>
          <p:spPr>
            <a:xfrm rot="2162511">
              <a:off x="2297136" y="2378555"/>
              <a:ext cx="2938772" cy="2615111"/>
            </a:xfrm>
            <a:prstGeom prst="swooshArrow">
              <a:avLst>
                <a:gd name="adj1" fmla="val 16310"/>
                <a:gd name="adj2" fmla="val 31370"/>
              </a:avLst>
            </a:prstGeom>
            <a:solidFill>
              <a:srgbClr val="01B4E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7" name="Freeform 66"/>
            <p:cNvSpPr/>
            <p:nvPr/>
          </p:nvSpPr>
          <p:spPr>
            <a:xfrm>
              <a:off x="2336799" y="1397000"/>
              <a:ext cx="1654048" cy="650240"/>
            </a:xfrm>
            <a:custGeom>
              <a:avLst/>
              <a:gdLst>
                <a:gd name="connsiteX0" fmla="*/ 0 w 1654048"/>
                <a:gd name="connsiteY0" fmla="*/ 0 h 650240"/>
                <a:gd name="connsiteX1" fmla="*/ 1654048 w 1654048"/>
                <a:gd name="connsiteY1" fmla="*/ 0 h 650240"/>
                <a:gd name="connsiteX2" fmla="*/ 1654048 w 1654048"/>
                <a:gd name="connsiteY2" fmla="*/ 650240 h 650240"/>
                <a:gd name="connsiteX3" fmla="*/ 0 w 1654048"/>
                <a:gd name="connsiteY3" fmla="*/ 650240 h 650240"/>
                <a:gd name="connsiteX4" fmla="*/ 0 w 1654048"/>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048" h="650240">
                  <a:moveTo>
                    <a:pt x="0" y="0"/>
                  </a:moveTo>
                  <a:lnTo>
                    <a:pt x="1654048" y="0"/>
                  </a:lnTo>
                  <a:lnTo>
                    <a:pt x="1654048"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b" anchorCtr="0">
              <a:noAutofit/>
            </a:bodyPr>
            <a:lstStyle/>
            <a:p>
              <a:pPr lvl="0" algn="ctr" defTabSz="1733550">
                <a:lnSpc>
                  <a:spcPct val="90000"/>
                </a:lnSpc>
                <a:spcBef>
                  <a:spcPct val="0"/>
                </a:spcBef>
                <a:spcAft>
                  <a:spcPct val="35000"/>
                </a:spcAft>
              </a:pPr>
              <a:endParaRPr lang="en-US" sz="3900" kern="1200" dirty="0"/>
            </a:p>
          </p:txBody>
        </p:sp>
        <p:sp>
          <p:nvSpPr>
            <p:cNvPr id="71" name="Freeform 70"/>
            <p:cNvSpPr/>
            <p:nvPr/>
          </p:nvSpPr>
          <p:spPr>
            <a:xfrm>
              <a:off x="4571999" y="4810759"/>
              <a:ext cx="2235200" cy="650240"/>
            </a:xfrm>
            <a:custGeom>
              <a:avLst/>
              <a:gdLst>
                <a:gd name="connsiteX0" fmla="*/ 0 w 2235200"/>
                <a:gd name="connsiteY0" fmla="*/ 0 h 650240"/>
                <a:gd name="connsiteX1" fmla="*/ 2235200 w 2235200"/>
                <a:gd name="connsiteY1" fmla="*/ 0 h 650240"/>
                <a:gd name="connsiteX2" fmla="*/ 2235200 w 2235200"/>
                <a:gd name="connsiteY2" fmla="*/ 650240 h 650240"/>
                <a:gd name="connsiteX3" fmla="*/ 0 w 2235200"/>
                <a:gd name="connsiteY3" fmla="*/ 650240 h 650240"/>
                <a:gd name="connsiteX4" fmla="*/ 0 w 2235200"/>
                <a:gd name="connsiteY4" fmla="*/ 0 h 65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00" h="650240">
                  <a:moveTo>
                    <a:pt x="0" y="0"/>
                  </a:moveTo>
                  <a:lnTo>
                    <a:pt x="2235200" y="0"/>
                  </a:lnTo>
                  <a:lnTo>
                    <a:pt x="2235200" y="650240"/>
                  </a:lnTo>
                  <a:lnTo>
                    <a:pt x="0" y="65024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t" anchorCtr="0">
              <a:noAutofit/>
            </a:bodyPr>
            <a:lstStyle/>
            <a:p>
              <a:pPr lvl="0" algn="ctr" defTabSz="1733550">
                <a:lnSpc>
                  <a:spcPct val="90000"/>
                </a:lnSpc>
                <a:spcBef>
                  <a:spcPct val="0"/>
                </a:spcBef>
                <a:spcAft>
                  <a:spcPct val="35000"/>
                </a:spcAft>
              </a:pPr>
              <a:endParaRPr lang="en-US" sz="3900" kern="1200" dirty="0"/>
            </a:p>
          </p:txBody>
        </p:sp>
      </p:grpSp>
    </p:spTree>
    <p:custDataLst>
      <p:tags r:id="rId1"/>
    </p:custDataLst>
    <p:extLst>
      <p:ext uri="{BB962C8B-B14F-4D97-AF65-F5344CB8AC3E}">
        <p14:creationId xmlns:p14="http://schemas.microsoft.com/office/powerpoint/2010/main" val="829915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7029" y="341194"/>
            <a:ext cx="8475996" cy="759104"/>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SHARE CONTRIBUTION DETAIL REPORT</a:t>
            </a:r>
          </a:p>
        </p:txBody>
      </p:sp>
      <p:sp>
        <p:nvSpPr>
          <p:cNvPr id="3" name="Content Placeholder 2"/>
          <p:cNvSpPr txBox="1">
            <a:spLocks/>
          </p:cNvSpPr>
          <p:nvPr/>
        </p:nvSpPr>
        <p:spPr>
          <a:xfrm>
            <a:off x="477029" y="1764632"/>
            <a:ext cx="8233018" cy="4062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800"/>
              </a:spcAft>
              <a:buNone/>
            </a:pPr>
            <a:endParaRPr lang="en-US" sz="2800" dirty="0">
              <a:solidFill>
                <a:srgbClr val="585858"/>
              </a:solidFill>
              <a:latin typeface="Georgia"/>
              <a:cs typeface="Georgia"/>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2264"/>
            <a:ext cx="9144000" cy="7063057"/>
          </a:xfrm>
          <a:prstGeom prst="rect">
            <a:avLst/>
          </a:prstGeom>
        </p:spPr>
      </p:pic>
    </p:spTree>
    <p:custDataLst>
      <p:tags r:id="rId1"/>
    </p:custDataLst>
    <p:extLst>
      <p:ext uri="{BB962C8B-B14F-4D97-AF65-F5344CB8AC3E}">
        <p14:creationId xmlns:p14="http://schemas.microsoft.com/office/powerpoint/2010/main" val="4250619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7029" y="327546"/>
            <a:ext cx="8475996" cy="772752"/>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WHY SUPPORT THE ANNUAL FUND</a:t>
            </a:r>
          </a:p>
        </p:txBody>
      </p:sp>
      <p:sp>
        <p:nvSpPr>
          <p:cNvPr id="3" name="Content Placeholder 2"/>
          <p:cNvSpPr txBox="1">
            <a:spLocks/>
          </p:cNvSpPr>
          <p:nvPr/>
        </p:nvSpPr>
        <p:spPr>
          <a:xfrm>
            <a:off x="477029" y="1764632"/>
            <a:ext cx="8233018" cy="4062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800"/>
              </a:spcAft>
              <a:buNone/>
            </a:pPr>
            <a:r>
              <a:rPr lang="en-US" sz="2800" dirty="0">
                <a:solidFill>
                  <a:srgbClr val="585858"/>
                </a:solidFill>
                <a:latin typeface="Georgia"/>
                <a:cs typeface="Georgia"/>
              </a:rPr>
              <a:t>Contributions:</a:t>
            </a:r>
          </a:p>
          <a:p>
            <a:pPr>
              <a:spcBef>
                <a:spcPts val="0"/>
              </a:spcBef>
              <a:spcAft>
                <a:spcPts val="1800"/>
              </a:spcAft>
            </a:pPr>
            <a:r>
              <a:rPr lang="en-US" sz="2800" dirty="0">
                <a:solidFill>
                  <a:srgbClr val="585858"/>
                </a:solidFill>
                <a:latin typeface="Georgia"/>
                <a:cs typeface="Georgia"/>
              </a:rPr>
              <a:t>Fund club and district projects</a:t>
            </a:r>
            <a:endParaRPr lang="en-US" sz="2800" strike="sngStrike" dirty="0">
              <a:solidFill>
                <a:srgbClr val="585858"/>
              </a:solidFill>
              <a:latin typeface="Georgia"/>
              <a:cs typeface="Georgia"/>
            </a:endParaRPr>
          </a:p>
          <a:p>
            <a:pPr>
              <a:spcBef>
                <a:spcPts val="0"/>
              </a:spcBef>
              <a:spcAft>
                <a:spcPts val="1800"/>
              </a:spcAft>
            </a:pPr>
            <a:r>
              <a:rPr lang="en-US" sz="2800" dirty="0">
                <a:solidFill>
                  <a:srgbClr val="585858"/>
                </a:solidFill>
                <a:latin typeface="Georgia"/>
                <a:cs typeface="Georgia"/>
              </a:rPr>
              <a:t>Help you build your donor base</a:t>
            </a:r>
          </a:p>
          <a:p>
            <a:pPr>
              <a:spcBef>
                <a:spcPts val="0"/>
              </a:spcBef>
              <a:spcAft>
                <a:spcPts val="1800"/>
              </a:spcAft>
            </a:pPr>
            <a:r>
              <a:rPr lang="en-US" sz="2800" dirty="0">
                <a:solidFill>
                  <a:srgbClr val="585858"/>
                </a:solidFill>
                <a:latin typeface="Georgia"/>
                <a:cs typeface="Georgia"/>
              </a:rPr>
              <a:t>Can lead to individual and club recognition</a:t>
            </a:r>
          </a:p>
        </p:txBody>
      </p:sp>
    </p:spTree>
    <p:custDataLst>
      <p:tags r:id="rId1"/>
    </p:custDataLst>
    <p:extLst>
      <p:ext uri="{BB962C8B-B14F-4D97-AF65-F5344CB8AC3E}">
        <p14:creationId xmlns:p14="http://schemas.microsoft.com/office/powerpoint/2010/main" val="4129850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6250" y="409433"/>
            <a:ext cx="8476775" cy="690865"/>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GENERATING ANNUAL FUND SUPPORT</a:t>
            </a:r>
          </a:p>
        </p:txBody>
      </p:sp>
      <p:sp>
        <p:nvSpPr>
          <p:cNvPr id="2" name="TextBox 1"/>
          <p:cNvSpPr txBox="1"/>
          <p:nvPr/>
        </p:nvSpPr>
        <p:spPr>
          <a:xfrm>
            <a:off x="476250" y="1806626"/>
            <a:ext cx="5200651" cy="3754874"/>
          </a:xfrm>
          <a:prstGeom prst="rect">
            <a:avLst/>
          </a:prstGeom>
          <a:noFill/>
        </p:spPr>
        <p:txBody>
          <a:bodyPr wrap="square" rtlCol="0">
            <a:spAutoFit/>
          </a:bodyPr>
          <a:lstStyle/>
          <a:p>
            <a:pPr marL="457200" indent="-457200">
              <a:spcAft>
                <a:spcPts val="1200"/>
              </a:spcAft>
              <a:buFont typeface="+mj-lt"/>
              <a:buAutoNum type="arabicPeriod"/>
            </a:pPr>
            <a:r>
              <a:rPr lang="en-US" sz="2800" dirty="0">
                <a:solidFill>
                  <a:srgbClr val="585858"/>
                </a:solidFill>
                <a:latin typeface="Georgia" panose="02040502050405020303" pitchFamily="18" charset="0"/>
              </a:rPr>
              <a:t>Set fundraising goals</a:t>
            </a:r>
            <a:endParaRPr lang="en-US" sz="2000" dirty="0">
              <a:solidFill>
                <a:srgbClr val="585858"/>
              </a:solidFill>
            </a:endParaRPr>
          </a:p>
          <a:p>
            <a:pPr marL="457200" indent="-457200">
              <a:spcBef>
                <a:spcPts val="1200"/>
              </a:spcBef>
              <a:spcAft>
                <a:spcPts val="1200"/>
              </a:spcAft>
              <a:buFont typeface="+mj-lt"/>
              <a:buAutoNum type="arabicPeriod"/>
            </a:pPr>
            <a:r>
              <a:rPr lang="en-US" sz="2800" dirty="0">
                <a:solidFill>
                  <a:srgbClr val="585858"/>
                </a:solidFill>
                <a:latin typeface="Georgia" panose="02040502050405020303" pitchFamily="18" charset="0"/>
              </a:rPr>
              <a:t>Engage new members</a:t>
            </a:r>
          </a:p>
          <a:p>
            <a:pPr marL="457200" indent="-457200">
              <a:spcBef>
                <a:spcPts val="1200"/>
              </a:spcBef>
              <a:spcAft>
                <a:spcPts val="1200"/>
              </a:spcAft>
              <a:buFont typeface="+mj-lt"/>
              <a:buAutoNum type="arabicPeriod"/>
            </a:pPr>
            <a:r>
              <a:rPr lang="en-US" sz="2800" dirty="0">
                <a:solidFill>
                  <a:srgbClr val="585858"/>
                </a:solidFill>
                <a:latin typeface="Georgia" panose="02040502050405020303" pitchFamily="18" charset="0"/>
              </a:rPr>
              <a:t>Hold a fundraiser for a Rotary area of focus</a:t>
            </a:r>
          </a:p>
          <a:p>
            <a:pPr marL="514350" indent="-514350">
              <a:spcBef>
                <a:spcPts val="1200"/>
              </a:spcBef>
              <a:spcAft>
                <a:spcPts val="1200"/>
              </a:spcAft>
              <a:buFont typeface="+mj-lt"/>
              <a:buAutoNum type="arabicPeriod" startAt="4"/>
            </a:pPr>
            <a:r>
              <a:rPr lang="en-US" sz="2800" dirty="0">
                <a:solidFill>
                  <a:srgbClr val="585858"/>
                </a:solidFill>
                <a:latin typeface="Georgia" panose="02040502050405020303" pitchFamily="18" charset="0"/>
              </a:rPr>
              <a:t>Recognize club members</a:t>
            </a:r>
            <a:endParaRPr lang="en-US" sz="2800" strike="sngStrike" dirty="0">
              <a:solidFill>
                <a:srgbClr val="585858"/>
              </a:solidFill>
              <a:latin typeface="Georgia" panose="02040502050405020303" pitchFamily="18" charset="0"/>
            </a:endParaRPr>
          </a:p>
          <a:p>
            <a:endParaRPr lang="en-US" sz="2800" dirty="0">
              <a:solidFill>
                <a:srgbClr val="585858"/>
              </a:solidFill>
              <a:latin typeface="Georgia" panose="02040502050405020303" pitchFamily="18" charset="0"/>
            </a:endParaRPr>
          </a:p>
        </p:txBody>
      </p:sp>
      <p:pic>
        <p:nvPicPr>
          <p:cNvPr id="5" name="Picture 4" descr="C:\Users\stutsmac\Downloads\20050203_KH_043.JPG"/>
          <p:cNvPicPr/>
          <p:nvPr/>
        </p:nvPicPr>
        <p:blipFill rotWithShape="1">
          <a:blip r:embed="rId4" cstate="screen">
            <a:extLst>
              <a:ext uri="{28A0092B-C50C-407E-A947-70E740481C1C}">
                <a14:useLocalDpi xmlns:a14="http://schemas.microsoft.com/office/drawing/2010/main"/>
              </a:ext>
            </a:extLst>
          </a:blip>
          <a:srcRect/>
          <a:stretch/>
        </p:blipFill>
        <p:spPr bwMode="auto">
          <a:xfrm>
            <a:off x="6305266" y="1406840"/>
            <a:ext cx="2838734" cy="4881869"/>
          </a:xfrm>
          <a:prstGeom prst="rect">
            <a:avLst/>
          </a:prstGeom>
          <a:noFill/>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980611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50" y="404242"/>
            <a:ext cx="8607471" cy="535531"/>
          </a:xfrm>
          <a:prstGeom prst="rect">
            <a:avLst/>
          </a:prstGeom>
          <a:noFill/>
        </p:spPr>
        <p:txBody>
          <a:bodyPr wrap="square" rtlCol="0">
            <a:spAutoFit/>
          </a:bodyPr>
          <a:lstStyle/>
          <a:p>
            <a:pPr>
              <a:lnSpc>
                <a:spcPct val="80000"/>
              </a:lnSpc>
              <a:spcBef>
                <a:spcPct val="0"/>
              </a:spcBef>
            </a:pPr>
            <a:r>
              <a:rPr lang="en-US" sz="3600" b="1" dirty="0">
                <a:solidFill>
                  <a:prstClr val="white"/>
                </a:solidFill>
                <a:latin typeface="Arial Narrow Bold"/>
                <a:ea typeface="+mj-ea"/>
                <a:cs typeface="Arial Narrow Bold"/>
              </a:rPr>
              <a:t>DONOR STEWARDSHIP</a:t>
            </a:r>
          </a:p>
        </p:txBody>
      </p:sp>
      <p:sp>
        <p:nvSpPr>
          <p:cNvPr id="3" name="TextBox 2"/>
          <p:cNvSpPr txBox="1"/>
          <p:nvPr/>
        </p:nvSpPr>
        <p:spPr>
          <a:xfrm>
            <a:off x="400050" y="1585010"/>
            <a:ext cx="6172200" cy="4216539"/>
          </a:xfrm>
          <a:prstGeom prst="rect">
            <a:avLst/>
          </a:prstGeom>
          <a:noFill/>
        </p:spPr>
        <p:txBody>
          <a:bodyPr wrap="square" rtlCol="0">
            <a:spAutoFit/>
          </a:bodyPr>
          <a:lstStyle/>
          <a:p>
            <a:pPr>
              <a:spcAft>
                <a:spcPts val="2400"/>
              </a:spcAft>
            </a:pPr>
            <a:r>
              <a:rPr lang="en-US" sz="2800" dirty="0">
                <a:solidFill>
                  <a:srgbClr val="585858"/>
                </a:solidFill>
                <a:latin typeface="Georgia" panose="02040502050405020303" pitchFamily="18" charset="0"/>
              </a:rPr>
              <a:t>Ways to thank individual donors:</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Make calls </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Present donors with pins</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Send thank-you notes</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Recognize donors at events</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Feature donors in newsletters</a:t>
            </a:r>
            <a:endParaRPr lang="en-US" sz="2800" dirty="0">
              <a:solidFill>
                <a:srgbClr val="585858"/>
              </a:solidFill>
            </a:endParaRPr>
          </a:p>
        </p:txBody>
      </p:sp>
      <p:pic>
        <p:nvPicPr>
          <p:cNvPr id="6" name="Picture 5" descr="http://images.rotary.org/rotary_images/api/v1/asset/109400/preview"/>
          <p:cNvPicPr/>
          <p:nvPr/>
        </p:nvPicPr>
        <p:blipFill rotWithShape="1">
          <a:blip r:embed="rId4" cstate="screen">
            <a:extLst>
              <a:ext uri="{28A0092B-C50C-407E-A947-70E740481C1C}">
                <a14:useLocalDpi xmlns:a14="http://schemas.microsoft.com/office/drawing/2010/main"/>
              </a:ext>
            </a:extLst>
          </a:blip>
          <a:srcRect/>
          <a:stretch/>
        </p:blipFill>
        <p:spPr bwMode="auto">
          <a:xfrm>
            <a:off x="5277852" y="2266459"/>
            <a:ext cx="3904247" cy="2686970"/>
          </a:xfrm>
          <a:prstGeom prst="rect">
            <a:avLst/>
          </a:prstGeom>
          <a:noFill/>
          <a:ln>
            <a:noFill/>
          </a:ln>
        </p:spPr>
      </p:pic>
    </p:spTree>
    <p:custDataLst>
      <p:tags r:id="rId1"/>
    </p:custDataLst>
    <p:extLst>
      <p:ext uri="{BB962C8B-B14F-4D97-AF65-F5344CB8AC3E}">
        <p14:creationId xmlns:p14="http://schemas.microsoft.com/office/powerpoint/2010/main" val="1611762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5300" y="415967"/>
            <a:ext cx="8539514" cy="535531"/>
          </a:xfrm>
          <a:prstGeom prst="rect">
            <a:avLst/>
          </a:prstGeom>
          <a:noFill/>
        </p:spPr>
        <p:txBody>
          <a:bodyPr wrap="square" rtlCol="0">
            <a:spAutoFit/>
          </a:bodyPr>
          <a:lstStyle/>
          <a:p>
            <a:pPr>
              <a:lnSpc>
                <a:spcPct val="80000"/>
              </a:lnSpc>
              <a:spcBef>
                <a:spcPct val="0"/>
              </a:spcBef>
            </a:pPr>
            <a:r>
              <a:rPr lang="en-US" sz="3600" b="1" dirty="0">
                <a:solidFill>
                  <a:prstClr val="white"/>
                </a:solidFill>
                <a:latin typeface="Arial Narrow Bold"/>
                <a:ea typeface="+mj-ea"/>
                <a:cs typeface="Arial Narrow Bold"/>
              </a:rPr>
              <a:t>CLUB RECOGNITION</a:t>
            </a:r>
          </a:p>
        </p:txBody>
      </p:sp>
      <p:sp>
        <p:nvSpPr>
          <p:cNvPr id="3" name="TextBox 2"/>
          <p:cNvSpPr txBox="1"/>
          <p:nvPr/>
        </p:nvSpPr>
        <p:spPr>
          <a:xfrm>
            <a:off x="376031" y="1448893"/>
            <a:ext cx="5444034" cy="4770537"/>
          </a:xfrm>
          <a:prstGeom prst="rect">
            <a:avLst/>
          </a:prstGeom>
          <a:noFill/>
        </p:spPr>
        <p:txBody>
          <a:bodyPr wrap="square" rtlCol="0">
            <a:spAutoFit/>
          </a:bodyPr>
          <a:lstStyle/>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100% Foundation Giving Club</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Every Rotarian, Every Year Club  </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Top Three Per Capita Clubs in Annual Fund Giving</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100% Paul Harris Fellow Club</a:t>
            </a:r>
          </a:p>
          <a:p>
            <a:pPr marL="342900" indent="-342900">
              <a:spcAft>
                <a:spcPts val="2400"/>
              </a:spcAft>
              <a:buFont typeface="Arial" panose="020B0604020202020204" pitchFamily="34" charset="0"/>
              <a:buChar char="•"/>
            </a:pPr>
            <a:r>
              <a:rPr lang="en-US" sz="2800" dirty="0">
                <a:solidFill>
                  <a:srgbClr val="585858"/>
                </a:solidFill>
                <a:latin typeface="Georgia" panose="02040502050405020303" pitchFamily="18" charset="0"/>
              </a:rPr>
              <a:t>100% Paul Harris Society Club  </a:t>
            </a:r>
            <a:r>
              <a:rPr lang="en-US" sz="2800" b="1" dirty="0">
                <a:solidFill>
                  <a:srgbClr val="585858"/>
                </a:solidFill>
                <a:latin typeface="Georgia" panose="02040502050405020303" pitchFamily="18" charset="0"/>
              </a:rPr>
              <a:t>	</a:t>
            </a:r>
            <a:endParaRPr lang="en-US" sz="2800" dirty="0">
              <a:solidFill>
                <a:srgbClr val="585858"/>
              </a:solidFill>
              <a:latin typeface="Georgia" panose="02040502050405020303" pitchFamily="18" charset="0"/>
            </a:endParaRPr>
          </a:p>
        </p:txBody>
      </p:sp>
      <p:pic>
        <p:nvPicPr>
          <p:cNvPr id="7" name="Picture 6" descr="C:\Users\stutsmac\Downloads\20061104_IN_117.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5939334" y="1634423"/>
            <a:ext cx="3204665" cy="4009448"/>
          </a:xfrm>
          <a:prstGeom prst="rect">
            <a:avLst/>
          </a:prstGeom>
          <a:noFill/>
          <a:ln>
            <a:noFill/>
          </a:ln>
        </p:spPr>
      </p:pic>
    </p:spTree>
    <p:custDataLst>
      <p:tags r:id="rId1"/>
    </p:custDataLst>
    <p:extLst>
      <p:ext uri="{BB962C8B-B14F-4D97-AF65-F5344CB8AC3E}">
        <p14:creationId xmlns:p14="http://schemas.microsoft.com/office/powerpoint/2010/main" val="3351374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7700" y="309918"/>
            <a:ext cx="8496300" cy="533400"/>
          </a:xfrm>
          <a:prstGeom prst="rect">
            <a:avLst/>
          </a:prstGeom>
        </p:spPr>
        <p:txBody>
          <a:bodyPr/>
          <a:lstStyle/>
          <a:p>
            <a:pPr algn="l"/>
            <a:r>
              <a:rPr lang="en-US" sz="3600" dirty="0">
                <a:solidFill>
                  <a:schemeClr val="bg1"/>
                </a:solidFill>
                <a:latin typeface="Arial Narrow Bold" panose="020B0706020202030204" pitchFamily="34" charset="0"/>
              </a:rPr>
              <a:t>FOUNDATION REPORTS</a:t>
            </a:r>
          </a:p>
        </p:txBody>
      </p:sp>
      <p:sp>
        <p:nvSpPr>
          <p:cNvPr id="3" name="Content Placeholder 2"/>
          <p:cNvSpPr>
            <a:spLocks noGrp="1"/>
          </p:cNvSpPr>
          <p:nvPr>
            <p:ph idx="4294967295"/>
          </p:nvPr>
        </p:nvSpPr>
        <p:spPr>
          <a:xfrm>
            <a:off x="647700" y="1268413"/>
            <a:ext cx="8229600" cy="4713287"/>
          </a:xfrm>
          <a:prstGeom prst="rect">
            <a:avLst/>
          </a:prstGeom>
        </p:spPr>
        <p:txBody>
          <a:bodyPr/>
          <a:lstStyle/>
          <a:p>
            <a:pPr>
              <a:lnSpc>
                <a:spcPct val="150000"/>
              </a:lnSpc>
              <a:spcBef>
                <a:spcPts val="0"/>
              </a:spcBef>
            </a:pPr>
            <a:r>
              <a:rPr lang="en-US" sz="2800" dirty="0">
                <a:solidFill>
                  <a:srgbClr val="585858"/>
                </a:solidFill>
                <a:latin typeface="Georgia" panose="02040502050405020303" pitchFamily="18" charset="0"/>
              </a:rPr>
              <a:t>Club Recognition Summary</a:t>
            </a:r>
          </a:p>
          <a:p>
            <a:pPr>
              <a:lnSpc>
                <a:spcPct val="150000"/>
              </a:lnSpc>
            </a:pPr>
            <a:r>
              <a:rPr lang="en-US" sz="2800" dirty="0">
                <a:solidFill>
                  <a:srgbClr val="585858"/>
                </a:solidFill>
                <a:latin typeface="Georgia" panose="02040502050405020303" pitchFamily="18" charset="0"/>
              </a:rPr>
              <a:t>Paul Harris Society Report</a:t>
            </a:r>
          </a:p>
          <a:p>
            <a:pPr>
              <a:lnSpc>
                <a:spcPct val="150000"/>
              </a:lnSpc>
            </a:pPr>
            <a:r>
              <a:rPr lang="en-US" sz="2800" dirty="0">
                <a:solidFill>
                  <a:srgbClr val="585858"/>
                </a:solidFill>
                <a:latin typeface="Georgia" panose="02040502050405020303" pitchFamily="18" charset="0"/>
              </a:rPr>
              <a:t>Club Foundation Banner Report</a:t>
            </a:r>
          </a:p>
          <a:p>
            <a:pPr>
              <a:lnSpc>
                <a:spcPct val="150000"/>
              </a:lnSpc>
            </a:pPr>
            <a:r>
              <a:rPr lang="en-US" sz="2800" dirty="0">
                <a:solidFill>
                  <a:srgbClr val="585858"/>
                </a:solidFill>
                <a:latin typeface="Georgia" panose="02040502050405020303" pitchFamily="18" charset="0"/>
              </a:rPr>
              <a:t>SHARE Contribution Detail Report</a:t>
            </a:r>
          </a:p>
          <a:p>
            <a:pPr>
              <a:lnSpc>
                <a:spcPct val="150000"/>
              </a:lnSpc>
            </a:pPr>
            <a:r>
              <a:rPr lang="en-US" sz="2800" dirty="0">
                <a:solidFill>
                  <a:srgbClr val="585858"/>
                </a:solidFill>
                <a:latin typeface="Georgia" panose="02040502050405020303" pitchFamily="18" charset="0"/>
              </a:rPr>
              <a:t>Benefactor Report</a:t>
            </a:r>
          </a:p>
          <a:p>
            <a:r>
              <a:rPr lang="en-US" sz="2800" dirty="0">
                <a:solidFill>
                  <a:srgbClr val="585858"/>
                </a:solidFill>
                <a:latin typeface="Georgia" panose="02040502050405020303" pitchFamily="18" charset="0"/>
              </a:rPr>
              <a:t>Major Donor, Arch Klumph Society, and Bequest Society Report</a:t>
            </a:r>
          </a:p>
          <a:p>
            <a:pPr marL="0" indent="0">
              <a:buNone/>
            </a:pPr>
            <a:endParaRPr lang="en-US" sz="2800" dirty="0">
              <a:solidFill>
                <a:srgbClr val="585858"/>
              </a:solidFill>
            </a:endParaRPr>
          </a:p>
        </p:txBody>
      </p:sp>
    </p:spTree>
    <p:custDataLst>
      <p:tags r:id="rId1"/>
    </p:custDataLst>
    <p:extLst>
      <p:ext uri="{BB962C8B-B14F-4D97-AF65-F5344CB8AC3E}">
        <p14:creationId xmlns:p14="http://schemas.microsoft.com/office/powerpoint/2010/main" val="3831898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3346" y="341194"/>
            <a:ext cx="8509679" cy="759104"/>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RESOURCES</a:t>
            </a:r>
          </a:p>
        </p:txBody>
      </p:sp>
      <p:sp>
        <p:nvSpPr>
          <p:cNvPr id="3" name="Content Placeholder 2"/>
          <p:cNvSpPr txBox="1">
            <a:spLocks/>
          </p:cNvSpPr>
          <p:nvPr/>
        </p:nvSpPr>
        <p:spPr>
          <a:xfrm>
            <a:off x="602672" y="1562633"/>
            <a:ext cx="7850863" cy="430996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1200"/>
              </a:spcAft>
            </a:pPr>
            <a:r>
              <a:rPr lang="en-US" sz="2800" dirty="0">
                <a:solidFill>
                  <a:srgbClr val="585858"/>
                </a:solidFill>
                <a:latin typeface="Georgia" pitchFamily="18" charset="0"/>
              </a:rPr>
              <a:t>Rotary Foundation </a:t>
            </a:r>
            <a:r>
              <a:rPr lang="en-US" sz="2800" dirty="0">
                <a:solidFill>
                  <a:srgbClr val="585858"/>
                </a:solidFill>
                <a:latin typeface="Georgia" pitchFamily="18" charset="0"/>
                <a:hlinkClick r:id="rId4"/>
              </a:rPr>
              <a:t>videos</a:t>
            </a:r>
            <a:r>
              <a:rPr lang="en-US" sz="2800" dirty="0">
                <a:solidFill>
                  <a:srgbClr val="585858"/>
                </a:solidFill>
                <a:latin typeface="Georgia" pitchFamily="18" charset="0"/>
              </a:rPr>
              <a:t> </a:t>
            </a:r>
          </a:p>
          <a:p>
            <a:pPr>
              <a:spcAft>
                <a:spcPts val="1200"/>
              </a:spcAft>
            </a:pPr>
            <a:r>
              <a:rPr lang="en-US" sz="2800" dirty="0">
                <a:solidFill>
                  <a:srgbClr val="585858"/>
                </a:solidFill>
                <a:latin typeface="Georgia" pitchFamily="18" charset="0"/>
              </a:rPr>
              <a:t>Publications </a:t>
            </a:r>
          </a:p>
          <a:p>
            <a:pPr lvl="1">
              <a:spcBef>
                <a:spcPts val="0"/>
              </a:spcBef>
              <a:spcAft>
                <a:spcPts val="600"/>
              </a:spcAft>
            </a:pPr>
            <a:r>
              <a:rPr lang="en-US" dirty="0">
                <a:solidFill>
                  <a:srgbClr val="585858"/>
                </a:solidFill>
                <a:latin typeface="Georgia" pitchFamily="18" charset="0"/>
                <a:hlinkClick r:id="rId5"/>
              </a:rPr>
              <a:t>Annual Reports</a:t>
            </a:r>
            <a:endParaRPr lang="en-US" dirty="0">
              <a:solidFill>
                <a:srgbClr val="585858"/>
              </a:solidFill>
              <a:latin typeface="Georgia" pitchFamily="18" charset="0"/>
            </a:endParaRPr>
          </a:p>
          <a:p>
            <a:pPr lvl="1">
              <a:spcBef>
                <a:spcPts val="0"/>
              </a:spcBef>
              <a:spcAft>
                <a:spcPts val="600"/>
              </a:spcAft>
            </a:pPr>
            <a:r>
              <a:rPr lang="en-US" dirty="0">
                <a:solidFill>
                  <a:srgbClr val="585858"/>
                </a:solidFill>
                <a:latin typeface="Georgia" pitchFamily="18" charset="0"/>
                <a:hlinkClick r:id="rId6"/>
              </a:rPr>
              <a:t>Rotary Foundation Facts</a:t>
            </a:r>
            <a:endParaRPr lang="en-US" dirty="0">
              <a:solidFill>
                <a:srgbClr val="585858"/>
              </a:solidFill>
              <a:latin typeface="Georgia" pitchFamily="18" charset="0"/>
            </a:endParaRPr>
          </a:p>
          <a:p>
            <a:pPr lvl="1">
              <a:spcBef>
                <a:spcPts val="0"/>
              </a:spcBef>
              <a:spcAft>
                <a:spcPts val="1200"/>
              </a:spcAft>
            </a:pPr>
            <a:r>
              <a:rPr lang="en-US" dirty="0">
                <a:solidFill>
                  <a:srgbClr val="585858"/>
                </a:solidFill>
                <a:latin typeface="Georgia" pitchFamily="18" charset="0"/>
                <a:hlinkClick r:id="rId7"/>
              </a:rPr>
              <a:t>Rotary Foundation Reference Guide</a:t>
            </a:r>
            <a:endParaRPr lang="en-US" dirty="0">
              <a:solidFill>
                <a:srgbClr val="585858"/>
              </a:solidFill>
              <a:latin typeface="Georgia" pitchFamily="18" charset="0"/>
            </a:endParaRPr>
          </a:p>
          <a:p>
            <a:pPr>
              <a:spcAft>
                <a:spcPts val="1200"/>
              </a:spcAft>
            </a:pPr>
            <a:r>
              <a:rPr lang="en-US" sz="2800" dirty="0">
                <a:solidFill>
                  <a:srgbClr val="585858"/>
                </a:solidFill>
                <a:latin typeface="Georgia" pitchFamily="18" charset="0"/>
              </a:rPr>
              <a:t>My Rotary </a:t>
            </a:r>
            <a:r>
              <a:rPr lang="en-US" sz="2800" dirty="0">
                <a:solidFill>
                  <a:srgbClr val="585858"/>
                </a:solidFill>
                <a:latin typeface="Georgia" pitchFamily="18" charset="0"/>
                <a:hlinkClick r:id="rId8"/>
              </a:rPr>
              <a:t>Fundraising page</a:t>
            </a:r>
            <a:endParaRPr lang="en-US" sz="2800" dirty="0">
              <a:solidFill>
                <a:srgbClr val="585858"/>
              </a:solidFill>
              <a:latin typeface="Georgia" pitchFamily="18" charset="0"/>
            </a:endParaRPr>
          </a:p>
          <a:p>
            <a:pPr>
              <a:spcAft>
                <a:spcPts val="1200"/>
              </a:spcAft>
            </a:pPr>
            <a:r>
              <a:rPr lang="en-US" sz="2800" dirty="0">
                <a:solidFill>
                  <a:srgbClr val="585858"/>
                </a:solidFill>
                <a:latin typeface="Georgia" pitchFamily="18" charset="0"/>
              </a:rPr>
              <a:t>Rotary Direct  </a:t>
            </a:r>
            <a:r>
              <a:rPr lang="en-US" sz="2800" dirty="0">
                <a:solidFill>
                  <a:srgbClr val="585858"/>
                </a:solidFill>
                <a:latin typeface="Georgia" pitchFamily="18" charset="0"/>
                <a:hlinkClick r:id="rId9"/>
              </a:rPr>
              <a:t>frequently asked questions</a:t>
            </a:r>
            <a:endParaRPr lang="en-US" sz="2800" dirty="0">
              <a:solidFill>
                <a:srgbClr val="585858"/>
              </a:solidFill>
              <a:latin typeface="Georgia" pitchFamily="18" charset="0"/>
            </a:endParaRPr>
          </a:p>
        </p:txBody>
      </p:sp>
    </p:spTree>
    <p:custDataLst>
      <p:tags r:id="rId1"/>
    </p:custDataLst>
    <p:extLst>
      <p:ext uri="{BB962C8B-B14F-4D97-AF65-F5344CB8AC3E}">
        <p14:creationId xmlns:p14="http://schemas.microsoft.com/office/powerpoint/2010/main" val="139374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552566" y="1642455"/>
            <a:ext cx="7787870" cy="358924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800" dirty="0">
              <a:solidFill>
                <a:srgbClr val="585858"/>
              </a:solidFill>
              <a:latin typeface="Georgia"/>
              <a:cs typeface="Georgia"/>
            </a:endParaRPr>
          </a:p>
        </p:txBody>
      </p:sp>
      <p:sp>
        <p:nvSpPr>
          <p:cNvPr id="4" name="Title 1"/>
          <p:cNvSpPr txBox="1">
            <a:spLocks/>
          </p:cNvSpPr>
          <p:nvPr/>
        </p:nvSpPr>
        <p:spPr>
          <a:xfrm>
            <a:off x="375561" y="354842"/>
            <a:ext cx="8577464" cy="617431"/>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WHAT IS THE ROTARY FOUNDATION?</a:t>
            </a:r>
          </a:p>
        </p:txBody>
      </p:sp>
      <p:sp>
        <p:nvSpPr>
          <p:cNvPr id="8" name="Content Placeholder 15"/>
          <p:cNvSpPr txBox="1">
            <a:spLocks/>
          </p:cNvSpPr>
          <p:nvPr/>
        </p:nvSpPr>
        <p:spPr>
          <a:xfrm>
            <a:off x="375561" y="1606711"/>
            <a:ext cx="4084061" cy="4180860"/>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Arial"/>
              <a:buNone/>
            </a:pPr>
            <a:r>
              <a:rPr lang="en-US" altLang="en-US" sz="2600" dirty="0">
                <a:solidFill>
                  <a:srgbClr val="585858"/>
                </a:solidFill>
                <a:latin typeface="Georgia" panose="02040502050405020303" pitchFamily="18" charset="0"/>
                <a:ea typeface="ＭＳ Ｐゴシック" pitchFamily="34" charset="-128"/>
              </a:rPr>
              <a:t>The mission of The Rotary Foundation is to enable Rotarians to advance world understanding, goodwill, and peace through the improvement of health, the support of education, and the alleviation of poverty.</a:t>
            </a:r>
            <a:endParaRPr lang="en-US" altLang="en-US" sz="2600" dirty="0">
              <a:solidFill>
                <a:srgbClr val="585858"/>
              </a:solidFill>
              <a:latin typeface="Georgia" panose="02040502050405020303" pitchFamily="18" charset="0"/>
              <a:ea typeface="ＭＳ Ｐゴシック" pitchFamily="34" charset="-128"/>
              <a:cs typeface="ヒラギノ角ゴ Pro W3" pitchFamily="-84" charset="-128"/>
            </a:endParaRPr>
          </a:p>
          <a:p>
            <a:pPr marL="0" indent="0">
              <a:spcBef>
                <a:spcPts val="0"/>
              </a:spcBef>
              <a:buFont typeface="Arial"/>
              <a:buNone/>
            </a:pPr>
            <a:endParaRPr lang="en-US" sz="2600" dirty="0"/>
          </a:p>
        </p:txBody>
      </p:sp>
      <p:pic>
        <p:nvPicPr>
          <p:cNvPr id="9" name="Content Placeholder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80059" y="1606711"/>
            <a:ext cx="2012300" cy="2140222"/>
          </a:xfrm>
          <a:prstGeom prst="rect">
            <a:avLst/>
          </a:prstGeom>
        </p:spPr>
      </p:pic>
      <p:pic>
        <p:nvPicPr>
          <p:cNvPr id="10" name="Content Placeholder 2"/>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4580059" y="3729826"/>
            <a:ext cx="2012299" cy="2285764"/>
          </a:xfrm>
          <a:prstGeom prst="rect">
            <a:avLst/>
          </a:prstGeom>
        </p:spPr>
      </p:pic>
      <p:pic>
        <p:nvPicPr>
          <p:cNvPr id="11" name="Content Placeholder 3"/>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6550403" y="1606710"/>
            <a:ext cx="2569403" cy="4408880"/>
          </a:xfrm>
          <a:prstGeom prst="rect">
            <a:avLst/>
          </a:prstGeom>
        </p:spPr>
      </p:pic>
    </p:spTree>
    <p:custDataLst>
      <p:tags r:id="rId1"/>
    </p:custDataLst>
    <p:extLst>
      <p:ext uri="{BB962C8B-B14F-4D97-AF65-F5344CB8AC3E}">
        <p14:creationId xmlns:p14="http://schemas.microsoft.com/office/powerpoint/2010/main" val="1545924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220057" y="1518469"/>
            <a:ext cx="8732968" cy="430996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2400" dirty="0">
              <a:solidFill>
                <a:srgbClr val="585858"/>
              </a:solidFill>
              <a:latin typeface="Georgia"/>
              <a:cs typeface="Georgia"/>
            </a:endParaRPr>
          </a:p>
        </p:txBody>
      </p:sp>
      <p:sp>
        <p:nvSpPr>
          <p:cNvPr id="4" name="Title 1"/>
          <p:cNvSpPr txBox="1">
            <a:spLocks/>
          </p:cNvSpPr>
          <p:nvPr/>
        </p:nvSpPr>
        <p:spPr>
          <a:xfrm>
            <a:off x="400050" y="354842"/>
            <a:ext cx="8552975" cy="745456"/>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TAKE ACTION</a:t>
            </a:r>
          </a:p>
        </p:txBody>
      </p:sp>
      <p:sp>
        <p:nvSpPr>
          <p:cNvPr id="2" name="TextBox 1"/>
          <p:cNvSpPr txBox="1"/>
          <p:nvPr/>
        </p:nvSpPr>
        <p:spPr>
          <a:xfrm>
            <a:off x="400050" y="1763180"/>
            <a:ext cx="5628705" cy="4339650"/>
          </a:xfrm>
          <a:prstGeom prst="rect">
            <a:avLst/>
          </a:prstGeom>
          <a:noFill/>
        </p:spPr>
        <p:txBody>
          <a:bodyPr wrap="square" rtlCol="0">
            <a:spAutoFit/>
          </a:bodyPr>
          <a:lstStyle/>
          <a:p>
            <a:pPr marL="285750" indent="-285750">
              <a:spcAft>
                <a:spcPts val="2400"/>
              </a:spcAft>
              <a:buFont typeface="Arial" pitchFamily="34" charset="0"/>
              <a:buChar char="•"/>
            </a:pPr>
            <a:r>
              <a:rPr lang="en-US" sz="2800" dirty="0">
                <a:solidFill>
                  <a:srgbClr val="585858"/>
                </a:solidFill>
                <a:latin typeface="Georgia" pitchFamily="18" charset="0"/>
              </a:rPr>
              <a:t>Lead by example and make a gift every year</a:t>
            </a:r>
          </a:p>
          <a:p>
            <a:pPr marL="285750" indent="-285750">
              <a:spcAft>
                <a:spcPts val="2400"/>
              </a:spcAft>
              <a:buFont typeface="Arial" pitchFamily="34" charset="0"/>
              <a:buChar char="•"/>
            </a:pPr>
            <a:r>
              <a:rPr lang="en-US" sz="2800" dirty="0">
                <a:solidFill>
                  <a:srgbClr val="585858"/>
                </a:solidFill>
                <a:latin typeface="Georgia" pitchFamily="18" charset="0"/>
              </a:rPr>
              <a:t>Discuss your spending plan for District Designated Funds</a:t>
            </a:r>
          </a:p>
          <a:p>
            <a:pPr marL="285750" indent="-285750">
              <a:spcAft>
                <a:spcPts val="2400"/>
              </a:spcAft>
              <a:buFont typeface="Arial" pitchFamily="34" charset="0"/>
              <a:buChar char="•"/>
            </a:pPr>
            <a:r>
              <a:rPr lang="en-US" sz="2800" dirty="0">
                <a:solidFill>
                  <a:srgbClr val="585858"/>
                </a:solidFill>
                <a:latin typeface="Georgia" pitchFamily="18" charset="0"/>
              </a:rPr>
              <a:t>Advocate for our Foundation</a:t>
            </a:r>
          </a:p>
          <a:p>
            <a:pPr marL="285750" indent="-285750">
              <a:spcAft>
                <a:spcPts val="2400"/>
              </a:spcAft>
              <a:buFont typeface="Arial" pitchFamily="34" charset="0"/>
              <a:buChar char="•"/>
            </a:pPr>
            <a:r>
              <a:rPr lang="en-US" sz="2800" dirty="0">
                <a:solidFill>
                  <a:srgbClr val="585858"/>
                </a:solidFill>
                <a:latin typeface="Georgia" pitchFamily="18" charset="0"/>
              </a:rPr>
              <a:t>Thank donors</a:t>
            </a:r>
          </a:p>
          <a:p>
            <a:pPr>
              <a:spcAft>
                <a:spcPts val="600"/>
              </a:spcAft>
            </a:pPr>
            <a:endParaRPr lang="en-US" sz="2800" dirty="0">
              <a:solidFill>
                <a:srgbClr val="585858"/>
              </a:solidFill>
              <a:latin typeface="Georgia" pitchFamily="18" charset="0"/>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2290" y="1444669"/>
            <a:ext cx="2971710" cy="4457565"/>
          </a:xfrm>
          <a:prstGeom prst="rect">
            <a:avLst/>
          </a:prstGeom>
        </p:spPr>
      </p:pic>
    </p:spTree>
    <p:custDataLst>
      <p:tags r:id="rId1"/>
    </p:custDataLst>
    <p:extLst>
      <p:ext uri="{BB962C8B-B14F-4D97-AF65-F5344CB8AC3E}">
        <p14:creationId xmlns:p14="http://schemas.microsoft.com/office/powerpoint/2010/main" val="4175778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606371" y="857174"/>
            <a:ext cx="7931258" cy="514365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Aft>
                <a:spcPts val="1800"/>
              </a:spcAft>
            </a:pPr>
            <a:endParaRPr lang="en-US" dirty="0">
              <a:solidFill>
                <a:srgbClr val="585858"/>
              </a:solidFill>
            </a:endParaRPr>
          </a:p>
          <a:p>
            <a:r>
              <a:rPr lang="en-US" dirty="0">
                <a:solidFill>
                  <a:srgbClr val="585858"/>
                </a:solidFill>
              </a:rPr>
              <a:t>Questions?</a:t>
            </a:r>
          </a:p>
          <a:p>
            <a:pPr>
              <a:spcAft>
                <a:spcPts val="1800"/>
              </a:spcAft>
            </a:pPr>
            <a:endParaRPr lang="en-US" sz="3600" dirty="0">
              <a:solidFill>
                <a:srgbClr val="585858"/>
              </a:solidFill>
            </a:endParaRPr>
          </a:p>
          <a:p>
            <a:pPr lvl="0"/>
            <a:r>
              <a:rPr lang="en-US" sz="4000" dirty="0">
                <a:solidFill>
                  <a:srgbClr val="585858"/>
                </a:solidFill>
                <a:hlinkClick r:id="rId4"/>
              </a:rPr>
              <a:t>rotarysupportcenter@rotary.org</a:t>
            </a:r>
            <a:endParaRPr lang="en-US" sz="4000" dirty="0">
              <a:solidFill>
                <a:srgbClr val="585858"/>
              </a:solidFill>
            </a:endParaRPr>
          </a:p>
          <a:p>
            <a:pPr lvl="0"/>
            <a:r>
              <a:rPr lang="en-US" sz="4000" dirty="0">
                <a:solidFill>
                  <a:srgbClr val="585858"/>
                </a:solidFill>
              </a:rPr>
              <a:t> </a:t>
            </a:r>
          </a:p>
          <a:p>
            <a:endParaRPr lang="en-US" dirty="0"/>
          </a:p>
        </p:txBody>
      </p:sp>
    </p:spTree>
    <p:custDataLst>
      <p:tags r:id="rId1"/>
    </p:custDataLst>
    <p:extLst>
      <p:ext uri="{BB962C8B-B14F-4D97-AF65-F5344CB8AC3E}">
        <p14:creationId xmlns:p14="http://schemas.microsoft.com/office/powerpoint/2010/main" val="3530094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1273629"/>
            <a:ext cx="4551629" cy="4555671"/>
          </a:xfrm>
          <a:prstGeom prst="rect">
            <a:avLst/>
          </a:prstGeom>
        </p:spPr>
      </p:pic>
      <p:pic>
        <p:nvPicPr>
          <p:cNvPr id="7" name="Content Placeholder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651150" y="1273629"/>
            <a:ext cx="4492850" cy="4555672"/>
          </a:xfrm>
          <a:prstGeom prst="rect">
            <a:avLst/>
          </a:prstGeom>
        </p:spPr>
      </p:pic>
      <p:sp>
        <p:nvSpPr>
          <p:cNvPr id="3" name="Content Placeholder 2"/>
          <p:cNvSpPr txBox="1">
            <a:spLocks/>
          </p:cNvSpPr>
          <p:nvPr/>
        </p:nvSpPr>
        <p:spPr>
          <a:xfrm>
            <a:off x="552566" y="1642455"/>
            <a:ext cx="7787870" cy="358924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800" dirty="0">
              <a:solidFill>
                <a:srgbClr val="585858"/>
              </a:solidFill>
              <a:latin typeface="Georgia"/>
              <a:cs typeface="Georgia"/>
            </a:endParaRPr>
          </a:p>
        </p:txBody>
      </p:sp>
      <p:sp>
        <p:nvSpPr>
          <p:cNvPr id="4" name="Title 1"/>
          <p:cNvSpPr txBox="1">
            <a:spLocks/>
          </p:cNvSpPr>
          <p:nvPr/>
        </p:nvSpPr>
        <p:spPr>
          <a:xfrm>
            <a:off x="313899" y="382137"/>
            <a:ext cx="8639126" cy="590136"/>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OUR FOUNDATION IS UNIQUE</a:t>
            </a:r>
          </a:p>
        </p:txBody>
      </p:sp>
    </p:spTree>
    <p:custDataLst>
      <p:tags r:id="rId1"/>
    </p:custDataLst>
    <p:extLst>
      <p:ext uri="{BB962C8B-B14F-4D97-AF65-F5344CB8AC3E}">
        <p14:creationId xmlns:p14="http://schemas.microsoft.com/office/powerpoint/2010/main" val="1302049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txBox="1">
            <a:spLocks noChangeArrowheads="1"/>
          </p:cNvSpPr>
          <p:nvPr/>
        </p:nvSpPr>
        <p:spPr bwMode="auto">
          <a:xfrm>
            <a:off x="1371600" y="1339852"/>
            <a:ext cx="7162800" cy="515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6550" indent="-336550" defTabSz="457200" eaLnBrk="0" hangingPunct="0">
              <a:defRPr sz="2400">
                <a:solidFill>
                  <a:schemeClr val="tx1"/>
                </a:solidFill>
                <a:latin typeface="Arial" pitchFamily="34" charset="0"/>
                <a:ea typeface="ヒラギノ角ゴ Pro W3" pitchFamily="-84" charset="-128"/>
              </a:defRPr>
            </a:lvl1pPr>
            <a:lvl2pPr marL="742950" indent="-285750" defTabSz="457200" eaLnBrk="0" hangingPunct="0">
              <a:defRPr sz="2400">
                <a:solidFill>
                  <a:schemeClr val="tx1"/>
                </a:solidFill>
                <a:latin typeface="Arial" pitchFamily="34" charset="0"/>
                <a:ea typeface="ヒラギノ角ゴ Pro W3" pitchFamily="-84" charset="-128"/>
              </a:defRPr>
            </a:lvl2pPr>
            <a:lvl3pPr marL="1143000" indent="-228600" defTabSz="457200" eaLnBrk="0" hangingPunct="0">
              <a:defRPr sz="2400">
                <a:solidFill>
                  <a:schemeClr val="tx1"/>
                </a:solidFill>
                <a:latin typeface="Arial" pitchFamily="34" charset="0"/>
                <a:ea typeface="ヒラギノ角ゴ Pro W3" pitchFamily="-84" charset="-128"/>
              </a:defRPr>
            </a:lvl3pPr>
            <a:lvl4pPr marL="1600200" indent="-228600" defTabSz="457200" eaLnBrk="0" hangingPunct="0">
              <a:defRPr sz="2400">
                <a:solidFill>
                  <a:schemeClr val="tx1"/>
                </a:solidFill>
                <a:latin typeface="Arial" pitchFamily="34" charset="0"/>
                <a:ea typeface="ヒラギノ角ゴ Pro W3" pitchFamily="-84" charset="-128"/>
              </a:defRPr>
            </a:lvl4pPr>
            <a:lvl5pPr marL="2057400" indent="-228600" defTabSz="457200" eaLnBrk="0" hangingPunct="0">
              <a:defRPr sz="2400">
                <a:solidFill>
                  <a:schemeClr val="tx1"/>
                </a:solidFill>
                <a:latin typeface="Arial"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spcAft>
                <a:spcPts val="2900"/>
              </a:spcAft>
            </a:pPr>
            <a:r>
              <a:rPr lang="en-US" sz="2800" dirty="0">
                <a:solidFill>
                  <a:srgbClr val="58585A"/>
                </a:solidFill>
                <a:latin typeface="Georgia" pitchFamily="18" charset="0"/>
              </a:rPr>
              <a:t>Peace and conflict prevention/resolution</a:t>
            </a:r>
          </a:p>
          <a:p>
            <a:pPr eaLnBrk="1" hangingPunct="1">
              <a:spcAft>
                <a:spcPts val="2900"/>
              </a:spcAft>
            </a:pPr>
            <a:r>
              <a:rPr lang="en-US" sz="2800" dirty="0">
                <a:solidFill>
                  <a:srgbClr val="58585A"/>
                </a:solidFill>
                <a:latin typeface="Georgia" pitchFamily="18" charset="0"/>
              </a:rPr>
              <a:t>Disease prevention and treatment</a:t>
            </a:r>
          </a:p>
          <a:p>
            <a:pPr eaLnBrk="1" hangingPunct="1">
              <a:spcAft>
                <a:spcPts val="2900"/>
              </a:spcAft>
            </a:pPr>
            <a:r>
              <a:rPr lang="en-US" sz="2800" dirty="0">
                <a:solidFill>
                  <a:srgbClr val="58585A"/>
                </a:solidFill>
                <a:latin typeface="Georgia" pitchFamily="18" charset="0"/>
              </a:rPr>
              <a:t>Water and sanitation</a:t>
            </a:r>
          </a:p>
          <a:p>
            <a:pPr eaLnBrk="1" hangingPunct="1">
              <a:spcAft>
                <a:spcPts val="2900"/>
              </a:spcAft>
            </a:pPr>
            <a:r>
              <a:rPr lang="en-US" sz="2800" dirty="0">
                <a:solidFill>
                  <a:srgbClr val="58585A"/>
                </a:solidFill>
                <a:latin typeface="Georgia" pitchFamily="18" charset="0"/>
              </a:rPr>
              <a:t>Maternal and child health</a:t>
            </a:r>
          </a:p>
          <a:p>
            <a:pPr eaLnBrk="1" hangingPunct="1">
              <a:spcAft>
                <a:spcPts val="2900"/>
              </a:spcAft>
            </a:pPr>
            <a:r>
              <a:rPr lang="en-US" sz="2800" dirty="0">
                <a:solidFill>
                  <a:srgbClr val="58585A"/>
                </a:solidFill>
                <a:latin typeface="Georgia" pitchFamily="18" charset="0"/>
              </a:rPr>
              <a:t>Basic education and literacy</a:t>
            </a:r>
          </a:p>
          <a:p>
            <a:pPr eaLnBrk="1" hangingPunct="1">
              <a:spcAft>
                <a:spcPts val="2900"/>
              </a:spcAft>
            </a:pPr>
            <a:r>
              <a:rPr lang="en-US" sz="2800" dirty="0">
                <a:solidFill>
                  <a:srgbClr val="58585A"/>
                </a:solidFill>
                <a:latin typeface="Georgia" pitchFamily="18" charset="0"/>
              </a:rPr>
              <a:t>Economic and community development</a:t>
            </a:r>
          </a:p>
          <a:p>
            <a:pPr eaLnBrk="1" hangingPunct="1">
              <a:spcBef>
                <a:spcPct val="20000"/>
              </a:spcBef>
              <a:spcAft>
                <a:spcPts val="2900"/>
              </a:spcAft>
              <a:buFont typeface="Arial" pitchFamily="34" charset="0"/>
              <a:buChar char="•"/>
            </a:pPr>
            <a:endParaRPr lang="en-US" sz="4300" dirty="0">
              <a:solidFill>
                <a:srgbClr val="58585A"/>
              </a:solidFill>
              <a:latin typeface="Calibri" pitchFamily="34" charset="0"/>
            </a:endParaRPr>
          </a:p>
        </p:txBody>
      </p:sp>
      <p:sp>
        <p:nvSpPr>
          <p:cNvPr id="11" name="Title 1"/>
          <p:cNvSpPr txBox="1">
            <a:spLocks/>
          </p:cNvSpPr>
          <p:nvPr/>
        </p:nvSpPr>
        <p:spPr>
          <a:xfrm>
            <a:off x="644237" y="354842"/>
            <a:ext cx="8306190" cy="533812"/>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OUR FOCUS</a:t>
            </a: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8187" y="1339852"/>
            <a:ext cx="633413"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28751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220057" y="1518469"/>
            <a:ext cx="8732968" cy="430996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2400" dirty="0">
              <a:solidFill>
                <a:srgbClr val="585858"/>
              </a:solidFill>
              <a:latin typeface="Georgia"/>
              <a:cs typeface="Georgia"/>
            </a:endParaRPr>
          </a:p>
        </p:txBody>
      </p:sp>
      <p:sp>
        <p:nvSpPr>
          <p:cNvPr id="4" name="Title 1"/>
          <p:cNvSpPr txBox="1">
            <a:spLocks/>
          </p:cNvSpPr>
          <p:nvPr/>
        </p:nvSpPr>
        <p:spPr>
          <a:xfrm>
            <a:off x="370219" y="409433"/>
            <a:ext cx="8582806" cy="690865"/>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SUPPORTING THE ROTARY FOUNDATION</a:t>
            </a:r>
          </a:p>
        </p:txBody>
      </p:sp>
      <p:sp>
        <p:nvSpPr>
          <p:cNvPr id="7" name="Rectangle 4"/>
          <p:cNvSpPr txBox="1">
            <a:spLocks noChangeArrowheads="1"/>
          </p:cNvSpPr>
          <p:nvPr/>
        </p:nvSpPr>
        <p:spPr bwMode="auto">
          <a:xfrm>
            <a:off x="6216742" y="4376986"/>
            <a:ext cx="266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Arial" pitchFamily="1"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1"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1"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000" b="1" i="0" u="none" strike="noStrike" kern="0" cap="none" spc="0" normalizeH="0" baseline="0" noProof="0" dirty="0">
                <a:ln>
                  <a:noFill/>
                </a:ln>
                <a:solidFill>
                  <a:srgbClr val="585858"/>
                </a:solidFill>
                <a:effectLst/>
                <a:uLnTx/>
                <a:uFillTx/>
                <a:latin typeface="Georgia" pitchFamily="18" charset="0"/>
                <a:cs typeface="Arial"/>
              </a:rPr>
              <a:t>Endowment Fund</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kern="0" cap="none" spc="0" normalizeH="0" baseline="0" noProof="0" dirty="0">
                <a:ln>
                  <a:noFill/>
                </a:ln>
                <a:solidFill>
                  <a:srgbClr val="585858"/>
                </a:solidFill>
                <a:effectLst/>
                <a:uLnTx/>
                <a:uFillTx/>
                <a:latin typeface="Georgia" pitchFamily="18" charset="0"/>
                <a:cs typeface="Arial"/>
              </a:rPr>
              <a:t>To Secure Tomorrow</a:t>
            </a:r>
          </a:p>
        </p:txBody>
      </p:sp>
      <p:sp>
        <p:nvSpPr>
          <p:cNvPr id="8" name="Rectangle 3"/>
          <p:cNvSpPr txBox="1">
            <a:spLocks noChangeArrowheads="1"/>
          </p:cNvSpPr>
          <p:nvPr/>
        </p:nvSpPr>
        <p:spPr bwMode="auto">
          <a:xfrm>
            <a:off x="3048000" y="4376936"/>
            <a:ext cx="3048000" cy="11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Arial" pitchFamily="1"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1"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1"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sz="2000" b="1" i="0" u="none" strike="noStrike" kern="0" cap="none" spc="0" normalizeH="0" baseline="0" noProof="0" dirty="0">
                <a:ln>
                  <a:noFill/>
                </a:ln>
                <a:solidFill>
                  <a:srgbClr val="585858"/>
                </a:solidFill>
                <a:effectLst/>
                <a:uLnTx/>
                <a:uFillTx/>
                <a:latin typeface="Georgia" pitchFamily="18" charset="0"/>
                <a:cs typeface="Arial"/>
              </a:rPr>
              <a:t>Annual Fund</a:t>
            </a: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kern="0" cap="none" spc="0" normalizeH="0" baseline="0" noProof="0" dirty="0">
                <a:ln>
                  <a:noFill/>
                </a:ln>
                <a:solidFill>
                  <a:srgbClr val="585858"/>
                </a:solidFill>
                <a:effectLst/>
                <a:uLnTx/>
                <a:uFillTx/>
                <a:latin typeface="Georgia" pitchFamily="18" charset="0"/>
                <a:cs typeface="Arial"/>
              </a:rPr>
              <a:t>For Support Today</a:t>
            </a:r>
          </a:p>
        </p:txBody>
      </p:sp>
      <p:sp>
        <p:nvSpPr>
          <p:cNvPr id="9" name="Text Box 8"/>
          <p:cNvSpPr txBox="1">
            <a:spLocks noChangeArrowheads="1"/>
          </p:cNvSpPr>
          <p:nvPr/>
        </p:nvSpPr>
        <p:spPr bwMode="auto">
          <a:xfrm>
            <a:off x="370219" y="4399600"/>
            <a:ext cx="2667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sz="2000" b="1" i="0" u="none" strike="noStrike" kern="0" cap="none" spc="0" normalizeH="0" baseline="0" noProof="0" dirty="0">
                <a:ln>
                  <a:noFill/>
                </a:ln>
                <a:solidFill>
                  <a:srgbClr val="585858"/>
                </a:solidFill>
                <a:effectLst/>
                <a:uLnTx/>
                <a:uFillTx/>
                <a:latin typeface="Georgia" pitchFamily="18" charset="0"/>
              </a:rPr>
              <a:t>PolioPlus Fund</a:t>
            </a:r>
          </a:p>
          <a:p>
            <a:pPr marL="0" marR="0" lvl="0" indent="0" algn="ctr" defTabSz="914400" eaLnBrk="1" fontAlgn="auto" latinLnBrk="0" hangingPunct="1">
              <a:lnSpc>
                <a:spcPct val="100000"/>
              </a:lnSpc>
              <a:spcBef>
                <a:spcPct val="20000"/>
              </a:spcBef>
              <a:spcAft>
                <a:spcPts val="0"/>
              </a:spcAft>
              <a:buClrTx/>
              <a:buSzTx/>
              <a:buFontTx/>
              <a:buNone/>
              <a:tabLst/>
              <a:defRPr/>
            </a:pPr>
            <a:r>
              <a:rPr kumimoji="0" lang="en-US" sz="2000" b="0" i="0" u="none" strike="noStrike" kern="0" cap="none" spc="0" normalizeH="0" baseline="0" noProof="0" dirty="0">
                <a:ln>
                  <a:noFill/>
                </a:ln>
                <a:solidFill>
                  <a:srgbClr val="585858"/>
                </a:solidFill>
                <a:effectLst/>
                <a:uLnTx/>
                <a:uFillTx/>
                <a:latin typeface="Georgia" pitchFamily="18" charset="0"/>
              </a:rPr>
              <a:t>End Polio Now</a:t>
            </a: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5737" y="2073732"/>
            <a:ext cx="2999003" cy="1999336"/>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0" y="2073731"/>
            <a:ext cx="3032242" cy="1994755"/>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94735" y="2073732"/>
            <a:ext cx="2992133" cy="1994755"/>
          </a:xfrm>
          <a:prstGeom prst="rect">
            <a:avLst/>
          </a:prstGeom>
        </p:spPr>
      </p:pic>
    </p:spTree>
    <p:custDataLst>
      <p:tags r:id="rId1"/>
    </p:custDataLst>
    <p:extLst>
      <p:ext uri="{BB962C8B-B14F-4D97-AF65-F5344CB8AC3E}">
        <p14:creationId xmlns:p14="http://schemas.microsoft.com/office/powerpoint/2010/main" val="391208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0250" y="300251"/>
            <a:ext cx="8097933" cy="539503"/>
          </a:xfrm>
          <a:prstGeom prst="rect">
            <a:avLst/>
          </a:prstGeom>
        </p:spPr>
        <p:txBody>
          <a:bodyPr/>
          <a:lstStyle/>
          <a:p>
            <a:pPr algn="l"/>
            <a:r>
              <a:rPr lang="en-US" sz="3600" dirty="0">
                <a:solidFill>
                  <a:schemeClr val="bg1"/>
                </a:solidFill>
                <a:latin typeface="Arial Narrow Bold" pitchFamily="34" charset="0"/>
              </a:rPr>
              <a:t>POLIOPLUS FUND</a:t>
            </a:r>
          </a:p>
        </p:txBody>
      </p:sp>
      <p:pic>
        <p:nvPicPr>
          <p:cNvPr id="8" name="Picture 4"/>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tretch>
            <a:fillRect/>
          </a:stretch>
        </p:blipFill>
        <p:spPr bwMode="auto">
          <a:xfrm>
            <a:off x="327836" y="1379538"/>
            <a:ext cx="3454400" cy="2324100"/>
          </a:xfrm>
          <a:prstGeom prst="rect">
            <a:avLst/>
          </a:prstGeom>
          <a:noFill/>
          <a:ln w="3175">
            <a:noFill/>
          </a:ln>
          <a:effectLst>
            <a:outerShdw blurRad="50800" dist="38100" dir="5400000" algn="t" rotWithShape="0">
              <a:schemeClr val="accent4">
                <a:lumMod val="50000"/>
                <a:alpha val="40000"/>
              </a:schemeClr>
            </a:outerShdw>
          </a:effectLst>
        </p:spPr>
      </p:pic>
      <p:pic>
        <p:nvPicPr>
          <p:cNvPr id="9" name="Picture 6"/>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1146986" y="3782295"/>
            <a:ext cx="2635250" cy="2089150"/>
          </a:xfrm>
          <a:prstGeom prst="rect">
            <a:avLst/>
          </a:prstGeom>
          <a:noFill/>
          <a:ln w="3175">
            <a:noFill/>
          </a:ln>
          <a:effectLst>
            <a:outerShdw blurRad="50800" dist="38100" dir="5400000" algn="t" rotWithShape="0">
              <a:schemeClr val="accent4">
                <a:lumMod val="50000"/>
                <a:alpha val="40000"/>
              </a:schemeClr>
            </a:outerShdw>
          </a:effectLst>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67819" y="1140505"/>
            <a:ext cx="4206605" cy="4993057"/>
          </a:xfrm>
          <a:prstGeom prst="rect">
            <a:avLst/>
          </a:prstGeom>
        </p:spPr>
      </p:pic>
      <p:pic>
        <p:nvPicPr>
          <p:cNvPr id="10" name="Picture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98208" y="5871445"/>
            <a:ext cx="3151905" cy="786452"/>
          </a:xfrm>
          <a:prstGeom prst="rect">
            <a:avLst/>
          </a:prstGeom>
        </p:spPr>
      </p:pic>
    </p:spTree>
    <p:custDataLst>
      <p:tags r:id="rId1"/>
    </p:custDataLst>
    <p:extLst>
      <p:ext uri="{BB962C8B-B14F-4D97-AF65-F5344CB8AC3E}">
        <p14:creationId xmlns:p14="http://schemas.microsoft.com/office/powerpoint/2010/main" val="398475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366994" y="2222797"/>
            <a:ext cx="4793942" cy="241240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1200"/>
              </a:spcAft>
            </a:pPr>
            <a:r>
              <a:rPr lang="en-US" sz="3000" dirty="0">
                <a:solidFill>
                  <a:srgbClr val="585858"/>
                </a:solidFill>
                <a:latin typeface="Georgia"/>
                <a:cs typeface="Georgia"/>
              </a:rPr>
              <a:t>Contributions are professionally invested. </a:t>
            </a:r>
          </a:p>
          <a:p>
            <a:pPr>
              <a:spcAft>
                <a:spcPts val="600"/>
              </a:spcAft>
            </a:pPr>
            <a:r>
              <a:rPr lang="en-US" sz="3000" dirty="0">
                <a:solidFill>
                  <a:srgbClr val="585858"/>
                </a:solidFill>
                <a:latin typeface="Georgia"/>
                <a:cs typeface="Georgia"/>
              </a:rPr>
              <a:t>Only the earnings are spent.</a:t>
            </a:r>
          </a:p>
        </p:txBody>
      </p:sp>
      <p:sp>
        <p:nvSpPr>
          <p:cNvPr id="4" name="Title 1"/>
          <p:cNvSpPr txBox="1">
            <a:spLocks/>
          </p:cNvSpPr>
          <p:nvPr/>
        </p:nvSpPr>
        <p:spPr>
          <a:xfrm>
            <a:off x="366994" y="327546"/>
            <a:ext cx="8586031" cy="772752"/>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ROTARY’S ENDOWMENT</a:t>
            </a:r>
          </a:p>
        </p:txBody>
      </p:sp>
      <p:pic>
        <p:nvPicPr>
          <p:cNvPr id="1026" name="Picture 2" descr="R:\BM Images\___AreasOFFocus_Tanaka_Galleries\Outreach to Youth\20100203_GT_10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96781" y="1565020"/>
            <a:ext cx="3883280" cy="3883280"/>
          </a:xfrm>
          <a:prstGeom prst="rect">
            <a:avLst/>
          </a:prstGeom>
          <a:noFill/>
          <a:ln w="6350">
            <a:no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1648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1579" y="382137"/>
            <a:ext cx="8351446" cy="718161"/>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WHY SUPPORT ROTARY’S ENDOWMENT</a:t>
            </a:r>
          </a:p>
        </p:txBody>
      </p:sp>
      <p:sp>
        <p:nvSpPr>
          <p:cNvPr id="2" name="Rectangle 1"/>
          <p:cNvSpPr/>
          <p:nvPr/>
        </p:nvSpPr>
        <p:spPr>
          <a:xfrm>
            <a:off x="705488" y="1564392"/>
            <a:ext cx="7182853" cy="4031873"/>
          </a:xfrm>
          <a:prstGeom prst="rect">
            <a:avLst/>
          </a:prstGeom>
        </p:spPr>
        <p:txBody>
          <a:bodyPr wrap="square">
            <a:spAutoFit/>
          </a:bodyPr>
          <a:lstStyle/>
          <a:p>
            <a:pPr marL="342900" lvl="0" indent="-342900" defTabSz="914400" fontAlgn="base">
              <a:spcBef>
                <a:spcPct val="0"/>
              </a:spcBef>
              <a:spcAft>
                <a:spcPts val="2400"/>
              </a:spcAft>
              <a:buFont typeface="Arial" panose="020B0604020202020204" pitchFamily="34" charset="0"/>
              <a:buChar char="•"/>
            </a:pPr>
            <a:r>
              <a:rPr kumimoji="1" lang="en-US" sz="2800" dirty="0">
                <a:solidFill>
                  <a:srgbClr val="585858"/>
                </a:solidFill>
                <a:latin typeface="Georgia" panose="02040502050405020303" pitchFamily="18" charset="0"/>
                <a:cs typeface="Arial" charset="0"/>
              </a:rPr>
              <a:t>Gifts are not spent, but rather invested.</a:t>
            </a:r>
          </a:p>
          <a:p>
            <a:pPr marL="342900" indent="-342900" defTabSz="914400" fontAlgn="base">
              <a:spcBef>
                <a:spcPct val="0"/>
              </a:spcBef>
              <a:spcAft>
                <a:spcPts val="2400"/>
              </a:spcAft>
              <a:buFont typeface="Arial" panose="020B0604020202020204" pitchFamily="34" charset="0"/>
              <a:buChar char="•"/>
            </a:pPr>
            <a:r>
              <a:rPr kumimoji="1" lang="en-US" sz="2800" dirty="0">
                <a:solidFill>
                  <a:srgbClr val="585858"/>
                </a:solidFill>
                <a:latin typeface="Georgia" panose="02040502050405020303" pitchFamily="18" charset="0"/>
                <a:cs typeface="Arial" charset="0"/>
              </a:rPr>
              <a:t>When they give to the Endowment, donors know that their gift will affect lives for generations.</a:t>
            </a:r>
          </a:p>
          <a:p>
            <a:pPr marL="342900" lvl="0" indent="-342900" defTabSz="914400" fontAlgn="base">
              <a:spcBef>
                <a:spcPct val="0"/>
              </a:spcBef>
              <a:spcAft>
                <a:spcPts val="2400"/>
              </a:spcAft>
              <a:buFont typeface="Arial" panose="020B0604020202020204" pitchFamily="34" charset="0"/>
              <a:buChar char="•"/>
            </a:pPr>
            <a:r>
              <a:rPr kumimoji="1" lang="en-US" sz="2800" dirty="0">
                <a:solidFill>
                  <a:srgbClr val="585858"/>
                </a:solidFill>
                <a:latin typeface="Georgia" panose="02040502050405020303" pitchFamily="18" charset="0"/>
                <a:cs typeface="Arial" charset="0"/>
              </a:rPr>
              <a:t>The earnings provides ongoing support to Foundation grants and programs. </a:t>
            </a:r>
          </a:p>
          <a:p>
            <a:pPr marL="342900" lvl="0" indent="-342900" defTabSz="914400" fontAlgn="base">
              <a:spcBef>
                <a:spcPct val="0"/>
              </a:spcBef>
              <a:spcAft>
                <a:spcPts val="1200"/>
              </a:spcAft>
              <a:buFont typeface="Arial" panose="020B0604020202020204" pitchFamily="34" charset="0"/>
              <a:buChar char="•"/>
            </a:pPr>
            <a:r>
              <a:rPr kumimoji="1" lang="en-US" sz="2800" dirty="0">
                <a:solidFill>
                  <a:srgbClr val="585858"/>
                </a:solidFill>
                <a:latin typeface="Georgia" panose="02040502050405020303" pitchFamily="18" charset="0"/>
                <a:cs typeface="Arial" charset="0"/>
              </a:rPr>
              <a:t>It offers a long-term impact.</a:t>
            </a:r>
          </a:p>
        </p:txBody>
      </p:sp>
    </p:spTree>
    <p:custDataLst>
      <p:tags r:id="rId1"/>
    </p:custDataLst>
    <p:extLst>
      <p:ext uri="{BB962C8B-B14F-4D97-AF65-F5344CB8AC3E}">
        <p14:creationId xmlns:p14="http://schemas.microsoft.com/office/powerpoint/2010/main" val="64984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77029" y="1755648"/>
            <a:ext cx="5179854" cy="407171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1200"/>
              </a:spcAft>
            </a:pPr>
            <a:r>
              <a:rPr lang="en-US" sz="2800" dirty="0">
                <a:solidFill>
                  <a:srgbClr val="585858"/>
                </a:solidFill>
                <a:latin typeface="Georgia"/>
                <a:cs typeface="Georgia"/>
              </a:rPr>
              <a:t>Fund for Rotary grants </a:t>
            </a:r>
            <a:endParaRPr lang="en-US" sz="2800" strike="sngStrike" dirty="0">
              <a:solidFill>
                <a:srgbClr val="585858"/>
              </a:solidFill>
              <a:latin typeface="Georgia"/>
              <a:cs typeface="Georgia"/>
            </a:endParaRPr>
          </a:p>
          <a:p>
            <a:pPr>
              <a:spcBef>
                <a:spcPts val="0"/>
              </a:spcBef>
              <a:spcAft>
                <a:spcPts val="1200"/>
              </a:spcAft>
            </a:pPr>
            <a:r>
              <a:rPr lang="en-US" sz="2800" dirty="0">
                <a:solidFill>
                  <a:srgbClr val="585858"/>
                </a:solidFill>
                <a:latin typeface="Georgia"/>
                <a:cs typeface="Georgia"/>
              </a:rPr>
              <a:t>Contributions are credited to the donor’s club and applied to the club’s goal</a:t>
            </a:r>
          </a:p>
          <a:p>
            <a:pPr>
              <a:spcBef>
                <a:spcPts val="0"/>
              </a:spcBef>
              <a:spcAft>
                <a:spcPts val="1200"/>
              </a:spcAft>
            </a:pPr>
            <a:r>
              <a:rPr lang="en-US" sz="2800" dirty="0">
                <a:solidFill>
                  <a:srgbClr val="585858"/>
                </a:solidFill>
                <a:latin typeface="Georgia"/>
                <a:cs typeface="Georgia"/>
              </a:rPr>
              <a:t>Contributions generate District Designated Funds (DDF)</a:t>
            </a:r>
          </a:p>
          <a:p>
            <a:pPr marL="0" indent="0">
              <a:buNone/>
            </a:pPr>
            <a:endParaRPr lang="en-US" sz="2800" dirty="0">
              <a:solidFill>
                <a:srgbClr val="585858"/>
              </a:solidFill>
              <a:latin typeface="Georgia"/>
              <a:cs typeface="Georgia"/>
            </a:endParaRPr>
          </a:p>
        </p:txBody>
      </p:sp>
      <p:sp>
        <p:nvSpPr>
          <p:cNvPr id="4" name="Title 1"/>
          <p:cNvSpPr txBox="1">
            <a:spLocks/>
          </p:cNvSpPr>
          <p:nvPr/>
        </p:nvSpPr>
        <p:spPr>
          <a:xfrm>
            <a:off x="477029" y="368490"/>
            <a:ext cx="8475996" cy="731808"/>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a:solidFill>
                  <a:schemeClr val="bg1"/>
                </a:solidFill>
              </a:rPr>
              <a:t>ANNUAL FUND</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56883" y="2231993"/>
            <a:ext cx="3487117" cy="2324745"/>
          </a:xfrm>
          <a:prstGeom prst="rect">
            <a:avLst/>
          </a:prstGeom>
        </p:spPr>
      </p:pic>
    </p:spTree>
    <p:custDataLst>
      <p:tags r:id="rId1"/>
    </p:custDataLst>
    <p:extLst>
      <p:ext uri="{BB962C8B-B14F-4D97-AF65-F5344CB8AC3E}">
        <p14:creationId xmlns:p14="http://schemas.microsoft.com/office/powerpoint/2010/main" val="38509627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LEADERS_GUIDE_SLIDE_TEMPLATE" val="eZTDFHzw"/>
  <p:tag name="ARTICULATE_DESIGN_ID_1_CUSTOM DESIGN" val="2c9AuEtU"/>
  <p:tag name="ARTICULATE_DESIGN_ID_2_CUSTOM DESIGN" val="m0cGcdVe"/>
  <p:tag name="ARTICULATE_DESIGN_ID_3_CUSTOM DESIGN" val="qNFlVJ6T"/>
  <p:tag name="ARTICULATE_DESIGN_ID_4_CUSTOM DESIGN" val="XYV5e1uj"/>
  <p:tag name="ARTICULATE_DESIGN_ID_5_CUSTOM DESIGN" val="ZlSyQwwo"/>
  <p:tag name="ARTICULATE_DESIGN_ID_6_CUSTOM DESIGN" val="J4Sl9zZz"/>
  <p:tag name="ARTICULATE_DESIGN_ID_7_CUSTOM DESIGN" val="jl4NPLc3"/>
  <p:tag name="ARTICULATE_DESIGN_ID_8_CUSTOM DESIGN" val="p15QWnUH"/>
  <p:tag name="ARTICULATE_SLIDE_COUNT" val="2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Leaders_Guide_Slide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nchor="t"/>
      <a:lstStyle>
        <a:defPPr algn="r">
          <a:defRPr sz="1600" b="1" i="0" dirty="0" smtClean="0">
            <a:solidFill>
              <a:srgbClr val="01B4E7"/>
            </a:solidFill>
            <a:latin typeface="Arial Narrow Bold"/>
            <a:cs typeface="Arial Narrow Bold"/>
          </a:defRPr>
        </a:defPPr>
      </a:lst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D685D42-29AC-40AD-8C8A-D2CD913ABD2E}">
  <we:reference id="wa104178141" version="3.0.6.9" store="en-US" storeType="OMEX"/>
  <we:alternateReferences>
    <we:reference id="wa104178141" version="3.0.6.9"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Leaders_Guide_Slide_Template</Template>
  <TotalTime>5217</TotalTime>
  <Words>2529</Words>
  <Application>Microsoft Office PowerPoint</Application>
  <PresentationFormat>On-screen Show (4:3)</PresentationFormat>
  <Paragraphs>270</Paragraphs>
  <Slides>21</Slides>
  <Notes>21</Notes>
  <HiddenSlides>0</HiddenSlides>
  <MMClips>0</MMClips>
  <ScaleCrop>false</ScaleCrop>
  <HeadingPairs>
    <vt:vector size="6" baseType="variant">
      <vt:variant>
        <vt:lpstr>Fonts Used</vt:lpstr>
      </vt:variant>
      <vt:variant>
        <vt:i4>10</vt:i4>
      </vt:variant>
      <vt:variant>
        <vt:lpstr>Theme</vt:lpstr>
      </vt:variant>
      <vt:variant>
        <vt:i4>9</vt:i4>
      </vt:variant>
      <vt:variant>
        <vt:lpstr>Slide Titles</vt:lpstr>
      </vt:variant>
      <vt:variant>
        <vt:i4>21</vt:i4>
      </vt:variant>
    </vt:vector>
  </HeadingPairs>
  <TitlesOfParts>
    <vt:vector size="40" baseType="lpstr">
      <vt:lpstr>ＭＳ Ｐゴシック</vt:lpstr>
      <vt:lpstr>SimSun</vt:lpstr>
      <vt:lpstr>Arial</vt:lpstr>
      <vt:lpstr>Arial Narrow Bold</vt:lpstr>
      <vt:lpstr>BerkeleyStd-Book</vt:lpstr>
      <vt:lpstr>Calibri</vt:lpstr>
      <vt:lpstr>Georgia</vt:lpstr>
      <vt:lpstr>Impact</vt:lpstr>
      <vt:lpstr>Times New Roman</vt:lpstr>
      <vt:lpstr>ヒラギノ角ゴ Pro W3</vt:lpstr>
      <vt:lpstr>Leaders_Guide_Slide_Template</vt:lpstr>
      <vt:lpstr>1_Custom Design</vt:lpstr>
      <vt:lpstr>2_Custom Design</vt:lpstr>
      <vt:lpstr>3_Custom Design</vt:lpstr>
      <vt:lpstr>4_Custom Design</vt:lpstr>
      <vt:lpstr>5_Custom Design</vt:lpstr>
      <vt:lpstr>6_Custom Design</vt:lpstr>
      <vt:lpstr>7_Custom Design</vt:lpstr>
      <vt:lpstr>8_Custom Design</vt:lpstr>
      <vt:lpstr>PowerPoint Presentation</vt:lpstr>
      <vt:lpstr>PowerPoint Presentation</vt:lpstr>
      <vt:lpstr>PowerPoint Presentation</vt:lpstr>
      <vt:lpstr>PowerPoint Presentation</vt:lpstr>
      <vt:lpstr>PowerPoint Presentation</vt:lpstr>
      <vt:lpstr>POLIOPLUS FUND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FOUNDATION REPORTS</vt:lpstr>
      <vt:lpstr>PowerPoint Presentation</vt:lpstr>
      <vt:lpstr>PowerPoint Presentation</vt:lpstr>
      <vt:lpstr>PowerPoint Presentation</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Carrie Nunes</dc:creator>
  <cp:lastModifiedBy>Robinson, Kenneth</cp:lastModifiedBy>
  <cp:revision>581</cp:revision>
  <cp:lastPrinted>2018-02-22T21:11:45Z</cp:lastPrinted>
  <dcterms:created xsi:type="dcterms:W3CDTF">2013-08-01T16:40:07Z</dcterms:created>
  <dcterms:modified xsi:type="dcterms:W3CDTF">2019-02-24T20:51:24Z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3D0527F4-2B74-47B5-BB8D-7990F13D3CCE</vt:lpwstr>
  </property>
  <property fmtid="{D5CDD505-2E9C-101B-9397-08002B2CF9AE}" pid="3" name="ArticulatePath">
    <vt:lpwstr>Foundation_Funding_and_Fundraising_2018</vt:lpwstr>
  </property>
</Properties>
</file>